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63"/>
  </p:notesMasterIdLst>
  <p:sldIdLst>
    <p:sldId id="256" r:id="rId2"/>
    <p:sldId id="501" r:id="rId3"/>
    <p:sldId id="645" r:id="rId4"/>
    <p:sldId id="646" r:id="rId5"/>
    <p:sldId id="647" r:id="rId6"/>
    <p:sldId id="648" r:id="rId7"/>
    <p:sldId id="649" r:id="rId8"/>
    <p:sldId id="650" r:id="rId9"/>
    <p:sldId id="651" r:id="rId10"/>
    <p:sldId id="653" r:id="rId11"/>
    <p:sldId id="652" r:id="rId12"/>
    <p:sldId id="654" r:id="rId13"/>
    <p:sldId id="655" r:id="rId14"/>
    <p:sldId id="656" r:id="rId15"/>
    <p:sldId id="657" r:id="rId16"/>
    <p:sldId id="658" r:id="rId17"/>
    <p:sldId id="659" r:id="rId18"/>
    <p:sldId id="660" r:id="rId19"/>
    <p:sldId id="661" r:id="rId20"/>
    <p:sldId id="778" r:id="rId21"/>
    <p:sldId id="663" r:id="rId22"/>
    <p:sldId id="664" r:id="rId23"/>
    <p:sldId id="665" r:id="rId24"/>
    <p:sldId id="666" r:id="rId25"/>
    <p:sldId id="667" r:id="rId26"/>
    <p:sldId id="668" r:id="rId27"/>
    <p:sldId id="669" r:id="rId28"/>
    <p:sldId id="671" r:id="rId29"/>
    <p:sldId id="670" r:id="rId30"/>
    <p:sldId id="672" r:id="rId31"/>
    <p:sldId id="673" r:id="rId32"/>
    <p:sldId id="674" r:id="rId33"/>
    <p:sldId id="675" r:id="rId34"/>
    <p:sldId id="676" r:id="rId35"/>
    <p:sldId id="677" r:id="rId36"/>
    <p:sldId id="681" r:id="rId37"/>
    <p:sldId id="682" r:id="rId38"/>
    <p:sldId id="683" r:id="rId39"/>
    <p:sldId id="684" r:id="rId40"/>
    <p:sldId id="685" r:id="rId41"/>
    <p:sldId id="686" r:id="rId42"/>
    <p:sldId id="687" r:id="rId43"/>
    <p:sldId id="779" r:id="rId44"/>
    <p:sldId id="688" r:id="rId45"/>
    <p:sldId id="689" r:id="rId46"/>
    <p:sldId id="780" r:id="rId47"/>
    <p:sldId id="690" r:id="rId48"/>
    <p:sldId id="691" r:id="rId49"/>
    <p:sldId id="692" r:id="rId50"/>
    <p:sldId id="693" r:id="rId51"/>
    <p:sldId id="694" r:id="rId52"/>
    <p:sldId id="695" r:id="rId53"/>
    <p:sldId id="696" r:id="rId54"/>
    <p:sldId id="697" r:id="rId55"/>
    <p:sldId id="698" r:id="rId56"/>
    <p:sldId id="699" r:id="rId57"/>
    <p:sldId id="700" r:id="rId58"/>
    <p:sldId id="701" r:id="rId59"/>
    <p:sldId id="702" r:id="rId60"/>
    <p:sldId id="703" r:id="rId61"/>
    <p:sldId id="705" r:id="rId62"/>
    <p:sldId id="704" r:id="rId63"/>
    <p:sldId id="706" r:id="rId64"/>
    <p:sldId id="707" r:id="rId65"/>
    <p:sldId id="708" r:id="rId66"/>
    <p:sldId id="709" r:id="rId67"/>
    <p:sldId id="710" r:id="rId68"/>
    <p:sldId id="711" r:id="rId69"/>
    <p:sldId id="712" r:id="rId70"/>
    <p:sldId id="713" r:id="rId71"/>
    <p:sldId id="714" r:id="rId72"/>
    <p:sldId id="715" r:id="rId73"/>
    <p:sldId id="716" r:id="rId74"/>
    <p:sldId id="717" r:id="rId75"/>
    <p:sldId id="718" r:id="rId76"/>
    <p:sldId id="719" r:id="rId77"/>
    <p:sldId id="720" r:id="rId78"/>
    <p:sldId id="722" r:id="rId79"/>
    <p:sldId id="721" r:id="rId80"/>
    <p:sldId id="723" r:id="rId81"/>
    <p:sldId id="724" r:id="rId82"/>
    <p:sldId id="725" r:id="rId83"/>
    <p:sldId id="726" r:id="rId84"/>
    <p:sldId id="727" r:id="rId85"/>
    <p:sldId id="728" r:id="rId86"/>
    <p:sldId id="729" r:id="rId87"/>
    <p:sldId id="730" r:id="rId88"/>
    <p:sldId id="731" r:id="rId89"/>
    <p:sldId id="732" r:id="rId90"/>
    <p:sldId id="733" r:id="rId91"/>
    <p:sldId id="734" r:id="rId92"/>
    <p:sldId id="735" r:id="rId93"/>
    <p:sldId id="736" r:id="rId94"/>
    <p:sldId id="737" r:id="rId95"/>
    <p:sldId id="738" r:id="rId96"/>
    <p:sldId id="739" r:id="rId97"/>
    <p:sldId id="740" r:id="rId98"/>
    <p:sldId id="741" r:id="rId99"/>
    <p:sldId id="742" r:id="rId100"/>
    <p:sldId id="743" r:id="rId101"/>
    <p:sldId id="744" r:id="rId102"/>
    <p:sldId id="745" r:id="rId103"/>
    <p:sldId id="746" r:id="rId104"/>
    <p:sldId id="747" r:id="rId105"/>
    <p:sldId id="748" r:id="rId106"/>
    <p:sldId id="781" r:id="rId107"/>
    <p:sldId id="782" r:id="rId108"/>
    <p:sldId id="749" r:id="rId109"/>
    <p:sldId id="750" r:id="rId110"/>
    <p:sldId id="751" r:id="rId111"/>
    <p:sldId id="752" r:id="rId112"/>
    <p:sldId id="753" r:id="rId113"/>
    <p:sldId id="754" r:id="rId114"/>
    <p:sldId id="755" r:id="rId115"/>
    <p:sldId id="756" r:id="rId116"/>
    <p:sldId id="757" r:id="rId117"/>
    <p:sldId id="758" r:id="rId118"/>
    <p:sldId id="759" r:id="rId119"/>
    <p:sldId id="760" r:id="rId120"/>
    <p:sldId id="761" r:id="rId121"/>
    <p:sldId id="762" r:id="rId122"/>
    <p:sldId id="763" r:id="rId123"/>
    <p:sldId id="764" r:id="rId124"/>
    <p:sldId id="765" r:id="rId125"/>
    <p:sldId id="766" r:id="rId126"/>
    <p:sldId id="767" r:id="rId127"/>
    <p:sldId id="768" r:id="rId128"/>
    <p:sldId id="514" r:id="rId129"/>
    <p:sldId id="515" r:id="rId130"/>
    <p:sldId id="516" r:id="rId131"/>
    <p:sldId id="769" r:id="rId132"/>
    <p:sldId id="518" r:id="rId133"/>
    <p:sldId id="770" r:id="rId134"/>
    <p:sldId id="521" r:id="rId135"/>
    <p:sldId id="771" r:id="rId136"/>
    <p:sldId id="772" r:id="rId137"/>
    <p:sldId id="773" r:id="rId138"/>
    <p:sldId id="774" r:id="rId139"/>
    <p:sldId id="522" r:id="rId140"/>
    <p:sldId id="775" r:id="rId141"/>
    <p:sldId id="776" r:id="rId142"/>
    <p:sldId id="777" r:id="rId143"/>
    <p:sldId id="525" r:id="rId144"/>
    <p:sldId id="526" r:id="rId145"/>
    <p:sldId id="527" r:id="rId146"/>
    <p:sldId id="528" r:id="rId147"/>
    <p:sldId id="529" r:id="rId148"/>
    <p:sldId id="530" r:id="rId149"/>
    <p:sldId id="531" r:id="rId150"/>
    <p:sldId id="532" r:id="rId151"/>
    <p:sldId id="635" r:id="rId152"/>
    <p:sldId id="533" r:id="rId153"/>
    <p:sldId id="783" r:id="rId154"/>
    <p:sldId id="636" r:id="rId155"/>
    <p:sldId id="637" r:id="rId156"/>
    <p:sldId id="534" r:id="rId157"/>
    <p:sldId id="535" r:id="rId158"/>
    <p:sldId id="536" r:id="rId159"/>
    <p:sldId id="537" r:id="rId160"/>
    <p:sldId id="538" r:id="rId161"/>
    <p:sldId id="539" r:id="rId16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800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3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627048A1-1CE5-4DC3-BE93-92F0F5D61BFE}" type="slidenum">
              <a:rPr lang="en-US"/>
              <a:pPr>
                <a:defRPr/>
              </a:pPr>
              <a:t>‹#›</a:t>
            </a:fld>
            <a:endParaRPr lang="en-US" dirty="0"/>
          </a:p>
        </p:txBody>
      </p:sp>
    </p:spTree>
    <p:extLst>
      <p:ext uri="{BB962C8B-B14F-4D97-AF65-F5344CB8AC3E}">
        <p14:creationId xmlns:p14="http://schemas.microsoft.com/office/powerpoint/2010/main" val="987546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4F5CFE4-7675-453A-8006-0FEA79236ADF}" type="datetimeFigureOut">
              <a:rPr lang="en-US"/>
              <a:pPr>
                <a:defRPr/>
              </a:pPr>
              <a:t>5/5/2014</a:t>
            </a:fld>
            <a:endParaRPr lang="en-US" sz="1600"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lgn="ctr">
              <a:defRPr>
                <a:solidFill>
                  <a:schemeClr val="tx2"/>
                </a:solidFill>
              </a:defRPr>
            </a:lvl1pPr>
          </a:lstStyle>
          <a:p>
            <a:pPr>
              <a:defRPr/>
            </a:pPr>
            <a:fld id="{2BFB0CD3-088F-4706-A5E5-E3ABE24312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5E5429-85A2-4788-8D45-92C1890748C0}" type="datetimeFigureOut">
              <a:rPr lang="en-US"/>
              <a:pPr>
                <a:defRPr/>
              </a:pPr>
              <a:t>5/5/2014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DACE8B1F-A8F0-4885-B21B-D02C9AEBF2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D9104EB1-1278-47E7-9A95-A8B7DB804990}" type="datetimeFigureOut">
              <a:rPr lang="en-US"/>
              <a:pPr>
                <a:defRPr/>
              </a:pPr>
              <a:t>5/5/2014</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lgn="ctr">
              <a:defRPr/>
            </a:lvl1pPr>
          </a:lstStyle>
          <a:p>
            <a:pPr>
              <a:defRPr/>
            </a:pPr>
            <a:fld id="{B300E1A4-2FB7-4020-8D5D-132B1C02FEA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8768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lgn="ctr">
              <a:defRPr>
                <a:solidFill>
                  <a:srgbClr val="FFFFFF"/>
                </a:solidFill>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623FB98-C0F4-48C8-B223-70078F528E76}" type="datetimeFigureOut">
              <a:rPr lang="en-US"/>
              <a:pPr>
                <a:defRPr/>
              </a:pPr>
              <a:t>5/5/2014</a:t>
            </a:fld>
            <a:endParaRPr lang="en-US" dirty="0"/>
          </a:p>
        </p:txBody>
      </p:sp>
      <p:sp>
        <p:nvSpPr>
          <p:cNvPr id="6" name="Slide Number Placeholder 9"/>
          <p:cNvSpPr>
            <a:spLocks noGrp="1"/>
          </p:cNvSpPr>
          <p:nvPr>
            <p:ph type="sldNum" sz="quarter" idx="11"/>
          </p:nvPr>
        </p:nvSpPr>
        <p:spPr/>
        <p:txBody>
          <a:bodyPr rtlCol="0"/>
          <a:lstStyle>
            <a:lvl1pPr algn="ctr">
              <a:defRPr/>
            </a:lvl1pPr>
          </a:lstStyle>
          <a:p>
            <a:pPr>
              <a:defRPr/>
            </a:pPr>
            <a:fld id="{7B7A2FF2-EBB9-4D0D-82F7-EF1F31137DED}"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F684DCC-BA2D-4A63-8EC2-1470B36C2DDF}" type="datetimeFigureOut">
              <a:rPr lang="en-US"/>
              <a:pPr>
                <a:defRPr/>
              </a:pPr>
              <a:t>5/5/2014</a:t>
            </a:fld>
            <a:endParaRPr lang="en-US" dirty="0"/>
          </a:p>
        </p:txBody>
      </p:sp>
      <p:sp>
        <p:nvSpPr>
          <p:cNvPr id="8" name="Slide Number Placeholder 11"/>
          <p:cNvSpPr>
            <a:spLocks noGrp="1"/>
          </p:cNvSpPr>
          <p:nvPr>
            <p:ph type="sldNum" sz="quarter" idx="11"/>
          </p:nvPr>
        </p:nvSpPr>
        <p:spPr/>
        <p:txBody>
          <a:bodyPr rtlCol="0"/>
          <a:lstStyle>
            <a:lvl1pPr algn="ctr">
              <a:defRPr/>
            </a:lvl1pPr>
          </a:lstStyle>
          <a:p>
            <a:pPr>
              <a:defRPr/>
            </a:pPr>
            <a:fld id="{FB7260DE-B66F-4A73-9354-B7A79A819105}"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1614CFB-2080-44CE-9606-EBD93813E11B}" type="datetimeFigureOut">
              <a:rPr lang="en-US"/>
              <a:pPr>
                <a:defRPr/>
              </a:pPr>
              <a:t>5/5/2014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ctr">
              <a:defRPr>
                <a:solidFill>
                  <a:srgbClr val="FFFFFF"/>
                </a:solidFill>
              </a:defRPr>
            </a:lvl1pPr>
          </a:lstStyle>
          <a:p>
            <a:pPr>
              <a:defRPr/>
            </a:pPr>
            <a:fld id="{1C4AD3D1-83EA-4CE9-AC22-05AA786EC2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10F281B-32E3-4ED7-A240-70E1D03744EE}" type="datetimeFigureOut">
              <a:rPr lang="en-US"/>
              <a:pPr>
                <a:defRPr/>
              </a:pPr>
              <a:t>5/5/2014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lgn="ctr">
              <a:defRPr>
                <a:solidFill>
                  <a:schemeClr val="tx2"/>
                </a:solidFill>
              </a:defRPr>
            </a:lvl1pPr>
          </a:lstStyle>
          <a:p>
            <a:pPr>
              <a:defRPr/>
            </a:pPr>
            <a:fld id="{9AB15D03-0D7B-4437-8DB3-AB89C3EB5E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E866214-7667-4E17-A36F-ACAF8ECD7BA4}" type="datetimeFigureOut">
              <a:rPr lang="en-US"/>
              <a:pPr>
                <a:defRPr/>
              </a:pPr>
              <a:t>5/5/2014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ctr">
              <a:defRPr>
                <a:solidFill>
                  <a:srgbClr val="FFFFFF"/>
                </a:solidFill>
              </a:defRPr>
            </a:lvl1pPr>
          </a:lstStyle>
          <a:p>
            <a:pPr>
              <a:defRPr/>
            </a:pPr>
            <a:fld id="{073AB085-1733-4AAD-98D9-66561DE02B9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19189D8C-5F4B-42CD-AC10-52F1C873680D}" type="datetimeFigureOut">
              <a:rPr lang="en-US"/>
              <a:pPr>
                <a:defRPr/>
              </a:pPr>
              <a:t>5/5/2014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lgn="ctr">
              <a:defRPr sz="2800"/>
            </a:lvl1pPr>
          </a:lstStyle>
          <a:p>
            <a:pPr>
              <a:defRPr/>
            </a:pPr>
            <a:fld id="{28F55DBB-6133-4B93-96FF-3D7F7049028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A563C3D-93E5-455B-AA7B-CFDEAF4A02A7}" type="datetimeFigureOut">
              <a:rPr lang="en-US"/>
              <a:pPr>
                <a:defRPr/>
              </a:pPr>
              <a:t>5/5/2014</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l" eaLnBrk="1" latinLnBrk="0" hangingPunct="1">
              <a:defRPr kumimoji="0" sz="1400" b="1">
                <a:solidFill>
                  <a:srgbClr val="FFFFFF"/>
                </a:solidFill>
              </a:defRPr>
            </a:lvl1pPr>
          </a:lstStyle>
          <a:p>
            <a:pPr>
              <a:defRPr/>
            </a:pPr>
            <a:fld id="{60352190-E067-4850-962D-CC56182D0C9D}" type="slidenum">
              <a:rPr lang="en-US"/>
              <a:pPr>
                <a:defRPr/>
              </a:pPr>
              <a:t>‹#›</a:t>
            </a:fld>
            <a:endParaRPr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n-US" sz="4000" b="1" dirty="0" smtClean="0"/>
              <a:t>Chapter 2</a:t>
            </a:r>
            <a:endParaRPr lang="en-US" sz="4000" b="1" dirty="0"/>
          </a:p>
        </p:txBody>
      </p:sp>
      <p:sp>
        <p:nvSpPr>
          <p:cNvPr id="14338" name="Rectangle 3"/>
          <p:cNvSpPr>
            <a:spLocks noGrp="1" noChangeArrowheads="1"/>
          </p:cNvSpPr>
          <p:nvPr>
            <p:ph type="subTitle" idx="1"/>
          </p:nvPr>
        </p:nvSpPr>
        <p:spPr>
          <a:xfrm>
            <a:off x="2362200" y="6049963"/>
            <a:ext cx="6705600" cy="685800"/>
          </a:xfrm>
        </p:spPr>
        <p:txBody>
          <a:bodyPr/>
          <a:lstStyle/>
          <a:p>
            <a:pPr eaLnBrk="1" hangingPunct="1"/>
            <a:r>
              <a:rPr lang="en-US" sz="2800" smtClean="0"/>
              <a:t>Program Correctness and Efficiency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2775" y="228600"/>
            <a:ext cx="8153400" cy="990600"/>
          </a:xfrm>
        </p:spPr>
        <p:txBody>
          <a:bodyPr/>
          <a:lstStyle/>
          <a:p>
            <a:pPr eaLnBrk="1" hangingPunct="1"/>
            <a:r>
              <a:rPr lang="en-US" smtClean="0"/>
              <a:t>Run-time Errors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23555" name="Picture 2"/>
          <p:cNvPicPr>
            <a:picLocks noChangeAspect="1" noChangeArrowheads="1"/>
          </p:cNvPicPr>
          <p:nvPr/>
        </p:nvPicPr>
        <p:blipFill>
          <a:blip r:embed="rId2"/>
          <a:srcRect/>
          <a:stretch>
            <a:fillRect/>
          </a:stretch>
        </p:blipFill>
        <p:spPr bwMode="auto">
          <a:xfrm>
            <a:off x="1524000" y="2847975"/>
            <a:ext cx="6343650"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in_range = min_n &lt;= num &lt;= max_n;</a:t>
            </a:r>
            <a:endParaRPr lang="en-US" sz="1200" smtClean="0">
              <a:solidFill>
                <a:srgbClr val="FF0000"/>
              </a:solidFill>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latin typeface="Courier New" pitchFamily="49" charset="0"/>
                <a:cs typeface="Courier New" pitchFamily="49" charset="0"/>
              </a:rPr>
              <a:t>cout &lt;&lt; "min_n:" &lt;&lt; min_n &lt;&lt; " max_n:" &lt;&lt; max_n &lt;&lt; " num:" &lt;&lt; num </a:t>
            </a:r>
            <a:br>
              <a:rPr lang="en-US" sz="1200" noProof="1" smtClean="0">
                <a:latin typeface="Courier New" pitchFamily="49" charset="0"/>
                <a:cs typeface="Courier New" pitchFamily="49" charset="0"/>
              </a:rPr>
            </a:b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&lt;&lt; " in_range:" &lt;&lt; in_range &lt;&lt;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5351463" y="2133600"/>
            <a:ext cx="3048000" cy="1485900"/>
          </a:xfrm>
          <a:prstGeom prst="borderCallout1">
            <a:avLst>
              <a:gd name="adj1" fmla="val 59668"/>
              <a:gd name="adj2" fmla="val -5054"/>
              <a:gd name="adj3" fmla="val 110685"/>
              <a:gd name="adj4" fmla="val -5866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a:solidFill>
                  <a:srgbClr val="FFFFFF"/>
                </a:solidFill>
                <a:cs typeface="Arial" charset="0"/>
              </a:rPr>
              <a:t>The problem occurs in this statement</a:t>
            </a:r>
          </a:p>
          <a:p>
            <a:pPr>
              <a:defRPr/>
            </a:pPr>
            <a:endParaRPr lang="en-US" b="0">
              <a:solidFill>
                <a:srgbClr val="FFFFFF"/>
              </a:solidFill>
              <a:cs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in_range = min_n &lt;= num &lt;= max_n;</a:t>
            </a:r>
            <a:endParaRPr lang="en-US" sz="1200" smtClean="0">
              <a:solidFill>
                <a:srgbClr val="FF0000"/>
              </a:solidFill>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latin typeface="Courier New" pitchFamily="49" charset="0"/>
                <a:cs typeface="Courier New" pitchFamily="49" charset="0"/>
              </a:rPr>
              <a:t>cout &lt;&lt; "min_n:" &lt;&lt; min_n &lt;&lt; " max_n:" &lt;&lt; max_n &lt;&lt; " num:" &lt;&lt; num </a:t>
            </a:r>
            <a:br>
              <a:rPr lang="en-US" sz="1200" noProof="1" smtClean="0">
                <a:latin typeface="Courier New" pitchFamily="49" charset="0"/>
                <a:cs typeface="Courier New" pitchFamily="49" charset="0"/>
              </a:rPr>
            </a:b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&lt;&lt; " in_range:" &lt;&lt; in_range &lt;&lt;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5334000" y="1752600"/>
            <a:ext cx="3048000" cy="1981200"/>
          </a:xfrm>
          <a:prstGeom prst="borderCallout1">
            <a:avLst>
              <a:gd name="adj1" fmla="val 59668"/>
              <a:gd name="adj2" fmla="val -5054"/>
              <a:gd name="adj3" fmla="val 99840"/>
              <a:gd name="adj4" fmla="val -621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err="1">
                <a:latin typeface="Courier New" pitchFamily="49" charset="0"/>
                <a:cs typeface="Courier New" pitchFamily="49" charset="0"/>
              </a:rPr>
              <a:t>min_n</a:t>
            </a:r>
            <a:r>
              <a:rPr lang="en-US" b="0" dirty="0">
                <a:latin typeface="Courier New" pitchFamily="49" charset="0"/>
                <a:cs typeface="Courier New" pitchFamily="49" charset="0"/>
              </a:rPr>
              <a:t> &lt;= </a:t>
            </a:r>
            <a:r>
              <a:rPr lang="en-US" b="0" dirty="0" err="1">
                <a:latin typeface="Courier New" pitchFamily="49" charset="0"/>
                <a:cs typeface="Courier New" pitchFamily="49" charset="0"/>
              </a:rPr>
              <a:t>num</a:t>
            </a:r>
            <a:r>
              <a:rPr lang="en-US" b="0" dirty="0">
                <a:latin typeface="Courier New" pitchFamily="49" charset="0"/>
                <a:cs typeface="Courier New" pitchFamily="49" charset="0"/>
              </a:rPr>
              <a:t> </a:t>
            </a:r>
          </a:p>
          <a:p>
            <a:pPr algn="ctr">
              <a:defRPr/>
            </a:pPr>
            <a:endParaRPr lang="en-US" b="0" dirty="0"/>
          </a:p>
          <a:p>
            <a:pPr>
              <a:defRPr/>
            </a:pPr>
            <a:r>
              <a:rPr lang="en-US" b="0" dirty="0"/>
              <a:t>is evaluated first.  The result is a </a:t>
            </a:r>
            <a:r>
              <a:rPr lang="en-US" b="0" dirty="0" err="1">
                <a:latin typeface="Courier New" pitchFamily="49" charset="0"/>
                <a:cs typeface="Courier New" pitchFamily="49" charset="0"/>
              </a:rPr>
              <a:t>bool</a:t>
            </a:r>
            <a:r>
              <a:rPr lang="en-US" b="0" dirty="0"/>
              <a:t> value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in_range = min_n &lt;= num &lt;= max_n;</a:t>
            </a:r>
            <a:endParaRPr lang="en-US" sz="1200" smtClean="0">
              <a:solidFill>
                <a:srgbClr val="FF0000"/>
              </a:solidFill>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latin typeface="Courier New" pitchFamily="49" charset="0"/>
                <a:cs typeface="Courier New" pitchFamily="49" charset="0"/>
              </a:rPr>
              <a:t>cout &lt;&lt; "min_n:" &lt;&lt; min_n &lt;&lt; " max_n:" &lt;&lt; max_n &lt;&lt; " num:" &lt;&lt; num </a:t>
            </a:r>
            <a:br>
              <a:rPr lang="en-US" sz="1200" noProof="1" smtClean="0">
                <a:latin typeface="Courier New" pitchFamily="49" charset="0"/>
                <a:cs typeface="Courier New" pitchFamily="49" charset="0"/>
              </a:rPr>
            </a:b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&lt;&lt; " in_range:" &lt;&lt; in_range &lt;&lt;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5334000" y="1752600"/>
            <a:ext cx="3048000" cy="2362200"/>
          </a:xfrm>
          <a:prstGeom prst="borderCallout1">
            <a:avLst>
              <a:gd name="adj1" fmla="val 59668"/>
              <a:gd name="adj2" fmla="val -5054"/>
              <a:gd name="adj3" fmla="val 85245"/>
              <a:gd name="adj4" fmla="val -66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The resulting </a:t>
            </a:r>
            <a:r>
              <a:rPr lang="en-US" b="0" dirty="0" err="1">
                <a:latin typeface="Courier New" pitchFamily="49" charset="0"/>
                <a:cs typeface="Courier New" pitchFamily="49" charset="0"/>
              </a:rPr>
              <a:t>bool</a:t>
            </a:r>
            <a:r>
              <a:rPr lang="en-US" b="0" dirty="0"/>
              <a:t> value is converted to an </a:t>
            </a:r>
            <a:r>
              <a:rPr lang="en-US" b="0" dirty="0" err="1">
                <a:latin typeface="Courier New" pitchFamily="49" charset="0"/>
                <a:cs typeface="Courier New" pitchFamily="49" charset="0"/>
              </a:rPr>
              <a:t>int</a:t>
            </a:r>
            <a:r>
              <a:rPr lang="en-US" b="0" dirty="0"/>
              <a:t> value, 0 for </a:t>
            </a:r>
            <a:r>
              <a:rPr lang="en-US" b="0" dirty="0">
                <a:latin typeface="Courier New" pitchFamily="49" charset="0"/>
                <a:cs typeface="Courier New" pitchFamily="49" charset="0"/>
              </a:rPr>
              <a:t>false</a:t>
            </a:r>
            <a:r>
              <a:rPr lang="en-US" b="0" dirty="0"/>
              <a:t> and 1 for </a:t>
            </a:r>
            <a:r>
              <a:rPr lang="en-US" b="0" dirty="0">
                <a:latin typeface="Courier New" pitchFamily="49" charset="0"/>
                <a:cs typeface="Courier New" pitchFamily="49" charset="0"/>
              </a:rPr>
              <a:t>true</a:t>
            </a:r>
            <a:r>
              <a:rPr lang="en-US" b="0" dirty="0"/>
              <a:t> and then compared to </a:t>
            </a:r>
            <a:r>
              <a:rPr lang="en-US" b="0" dirty="0" err="1">
                <a:latin typeface="Courier New" pitchFamily="49" charset="0"/>
                <a:cs typeface="Courier New" pitchFamily="49" charset="0"/>
              </a:rPr>
              <a:t>max_n</a:t>
            </a:r>
            <a:r>
              <a:rPr lang="en-US" b="0" dirty="0"/>
              <a:t>. If </a:t>
            </a:r>
            <a:r>
              <a:rPr lang="en-US" b="0" dirty="0" err="1">
                <a:latin typeface="Courier New" pitchFamily="49" charset="0"/>
                <a:cs typeface="Courier New" pitchFamily="49" charset="0"/>
              </a:rPr>
              <a:t>max_n</a:t>
            </a:r>
            <a:r>
              <a:rPr lang="en-US" b="0" dirty="0"/>
              <a:t> is greater than or equal to 1</a:t>
            </a:r>
            <a:r>
              <a:rPr lang="en-US" b="0" dirty="0" smtClean="0"/>
              <a:t>, </a:t>
            </a:r>
            <a:r>
              <a:rPr lang="en-US" b="0" dirty="0"/>
              <a:t>the expression is always true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in_range = min_n &lt;= num </a:t>
            </a:r>
            <a:r>
              <a:rPr lang="en-US" sz="1200" smtClean="0">
                <a:solidFill>
                  <a:srgbClr val="FF0000"/>
                </a:solidFill>
                <a:latin typeface="Courier New" pitchFamily="49" charset="0"/>
                <a:cs typeface="Courier New" pitchFamily="49" charset="0"/>
              </a:rPr>
              <a:t>&amp;&amp; num </a:t>
            </a:r>
            <a:r>
              <a:rPr lang="en-US" sz="1200" noProof="1" smtClean="0">
                <a:solidFill>
                  <a:srgbClr val="FF0000"/>
                </a:solidFill>
                <a:latin typeface="Courier New" pitchFamily="49" charset="0"/>
                <a:cs typeface="Courier New" pitchFamily="49" charset="0"/>
              </a:rPr>
              <a:t>&lt;= max_n;</a:t>
            </a:r>
            <a:endParaRPr lang="en-US" sz="1200" smtClean="0">
              <a:solidFill>
                <a:srgbClr val="FF0000"/>
              </a:solidFill>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latin typeface="Courier New" pitchFamily="49" charset="0"/>
                <a:cs typeface="Courier New" pitchFamily="49" charset="0"/>
              </a:rPr>
              <a:t>cout &lt;&lt; "min_n:" &lt;&lt; min_n &lt;&lt; " max_n:" &lt;&lt; max_n &lt;&lt; " num:" &lt;&lt; num </a:t>
            </a:r>
            <a:br>
              <a:rPr lang="en-US" sz="1200" noProof="1" smtClean="0">
                <a:latin typeface="Courier New" pitchFamily="49" charset="0"/>
                <a:cs typeface="Courier New" pitchFamily="49" charset="0"/>
              </a:rPr>
            </a:b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&lt;&lt; " in_range:" &lt;&lt; in_range &lt;&lt;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5334000" y="1752600"/>
            <a:ext cx="3048000" cy="1447800"/>
          </a:xfrm>
          <a:prstGeom prst="borderCallout1">
            <a:avLst>
              <a:gd name="adj1" fmla="val 59668"/>
              <a:gd name="adj2" fmla="val -5054"/>
              <a:gd name="adj3" fmla="val 135978"/>
              <a:gd name="adj4" fmla="val -645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a:solidFill>
                  <a:srgbClr val="FFFFFF"/>
                </a:solidFill>
                <a:cs typeface="Arial" charset="0"/>
              </a:rPr>
              <a:t>To solve this, we need to change the statement to this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612775" y="228600"/>
            <a:ext cx="8153400" cy="990600"/>
          </a:xfrm>
        </p:spPr>
        <p:txBody>
          <a:bodyPr/>
          <a:lstStyle/>
          <a:p>
            <a:pPr eaLnBrk="1" hangingPunct="1"/>
            <a:r>
              <a:rPr lang="en-US" smtClean="0"/>
              <a:t>Using a Debugger</a:t>
            </a:r>
          </a:p>
        </p:txBody>
      </p:sp>
      <p:sp>
        <p:nvSpPr>
          <p:cNvPr id="119810"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200" i="1" dirty="0" smtClean="0"/>
              <a:t>Single-step execution </a:t>
            </a:r>
            <a:r>
              <a:rPr lang="en-US" sz="2200" dirty="0" smtClean="0"/>
              <a:t>involves executing a statement in increments as small as one program statement; examining the contents of variables at each step</a:t>
            </a:r>
          </a:p>
          <a:p>
            <a:pPr eaLnBrk="1" hangingPunct="1">
              <a:lnSpc>
                <a:spcPct val="80000"/>
              </a:lnSpc>
            </a:pPr>
            <a:r>
              <a:rPr lang="en-US" sz="2200" dirty="0" smtClean="0"/>
              <a:t>As an alternative, setting </a:t>
            </a:r>
            <a:r>
              <a:rPr lang="en-US" sz="2200" i="1" dirty="0" smtClean="0"/>
              <a:t>breakpoints</a:t>
            </a:r>
            <a:r>
              <a:rPr lang="en-US" sz="2200" dirty="0" smtClean="0"/>
              <a:t> allows us to divide your program into sections.  The debugger executes until it encounters a breakpoint</a:t>
            </a:r>
          </a:p>
          <a:p>
            <a:pPr eaLnBrk="1" hangingPunct="1">
              <a:lnSpc>
                <a:spcPct val="80000"/>
              </a:lnSpc>
            </a:pPr>
            <a:r>
              <a:rPr lang="en-US" sz="2200" dirty="0" smtClean="0"/>
              <a:t>When our program pauses, if the next statement is a call to a function, we can select single-step execution in the function, called </a:t>
            </a:r>
            <a:r>
              <a:rPr lang="en-US" sz="2200" i="1" dirty="0" smtClean="0"/>
              <a:t>step into</a:t>
            </a:r>
          </a:p>
          <a:p>
            <a:pPr eaLnBrk="1" hangingPunct="1">
              <a:lnSpc>
                <a:spcPct val="80000"/>
              </a:lnSpc>
            </a:pPr>
            <a:r>
              <a:rPr lang="en-US" sz="2200" dirty="0" smtClean="0"/>
              <a:t>Or we can execute all the function statements as a group and pause after the return from the function, called </a:t>
            </a:r>
            <a:r>
              <a:rPr lang="en-US" sz="2200" i="1" dirty="0" smtClean="0"/>
              <a:t>step over</a:t>
            </a:r>
          </a:p>
          <a:p>
            <a:pPr eaLnBrk="1" hangingPunct="1">
              <a:lnSpc>
                <a:spcPct val="80000"/>
              </a:lnSpc>
            </a:pPr>
            <a:r>
              <a:rPr lang="en-US" sz="2200" dirty="0" smtClean="0"/>
              <a:t>Although the process is similar among IDEs, the actual mechanics of using a debugger depend on the specific IDE that we are using</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12775" y="228600"/>
            <a:ext cx="8153400" cy="990600"/>
          </a:xfrm>
        </p:spPr>
        <p:txBody>
          <a:bodyPr/>
          <a:lstStyle/>
          <a:p>
            <a:pPr eaLnBrk="1" hangingPunct="1"/>
            <a:r>
              <a:rPr lang="en-US" smtClean="0"/>
              <a:t>Starting the Debugger in Eclipse</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120835" name="Picture 2"/>
          <p:cNvPicPr>
            <a:picLocks noChangeAspect="1" noChangeArrowheads="1"/>
          </p:cNvPicPr>
          <p:nvPr/>
        </p:nvPicPr>
        <p:blipFill>
          <a:blip r:embed="rId2"/>
          <a:srcRect/>
          <a:stretch>
            <a:fillRect/>
          </a:stretch>
        </p:blipFill>
        <p:spPr bwMode="auto">
          <a:xfrm>
            <a:off x="1219200" y="1676400"/>
            <a:ext cx="669607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612775" y="228600"/>
            <a:ext cx="8153400" cy="990600"/>
          </a:xfrm>
        </p:spPr>
        <p:txBody>
          <a:bodyPr/>
          <a:lstStyle/>
          <a:p>
            <a:pPr eaLnBrk="1" hangingPunct="1"/>
            <a:r>
              <a:rPr lang="en-US" smtClean="0"/>
              <a:t>Using the Debugger in Eclipse</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121859" name="Picture 2"/>
          <p:cNvPicPr>
            <a:picLocks noChangeAspect="1" noChangeArrowheads="1"/>
          </p:cNvPicPr>
          <p:nvPr/>
        </p:nvPicPr>
        <p:blipFill>
          <a:blip r:embed="rId2"/>
          <a:srcRect/>
          <a:stretch>
            <a:fillRect/>
          </a:stretch>
        </p:blipFill>
        <p:spPr bwMode="auto">
          <a:xfrm>
            <a:off x="1295400" y="1752600"/>
            <a:ext cx="6743700"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12775" y="228600"/>
            <a:ext cx="8153400" cy="990600"/>
          </a:xfrm>
        </p:spPr>
        <p:txBody>
          <a:bodyPr/>
          <a:lstStyle/>
          <a:p>
            <a:pPr eaLnBrk="1" hangingPunct="1"/>
            <a:r>
              <a:rPr lang="en-US" smtClean="0"/>
              <a:t>The Editor and Debugger Windows in Eclipse</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122883" name="Picture 2"/>
          <p:cNvPicPr>
            <a:picLocks noChangeAspect="1" noChangeArrowheads="1"/>
          </p:cNvPicPr>
          <p:nvPr/>
        </p:nvPicPr>
        <p:blipFill>
          <a:blip r:embed="rId2"/>
          <a:srcRect/>
          <a:stretch>
            <a:fillRect/>
          </a:stretch>
        </p:blipFill>
        <p:spPr bwMode="auto">
          <a:xfrm>
            <a:off x="1295400" y="1600200"/>
            <a:ext cx="669607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Placeholder 5"/>
          <p:cNvSpPr>
            <a:spLocks noGrp="1"/>
          </p:cNvSpPr>
          <p:nvPr>
            <p:ph type="body" idx="1"/>
          </p:nvPr>
        </p:nvSpPr>
        <p:spPr/>
        <p:txBody>
          <a:bodyPr/>
          <a:lstStyle/>
          <a:p>
            <a:pPr eaLnBrk="1" hangingPunct="1"/>
            <a:r>
              <a:rPr lang="en-US" smtClean="0"/>
              <a:t>Section 2.5</a:t>
            </a:r>
          </a:p>
        </p:txBody>
      </p:sp>
      <p:sp>
        <p:nvSpPr>
          <p:cNvPr id="123906" name="Title 4"/>
          <p:cNvSpPr>
            <a:spLocks noGrp="1"/>
          </p:cNvSpPr>
          <p:nvPr>
            <p:ph type="title"/>
          </p:nvPr>
        </p:nvSpPr>
        <p:spPr/>
        <p:txBody>
          <a:bodyPr/>
          <a:lstStyle/>
          <a:p>
            <a:pPr eaLnBrk="1" hangingPunct="1"/>
            <a:r>
              <a:rPr lang="en-US" sz="3600" smtClean="0"/>
              <a:t>Reasoning about Programs: Assertions and Loop Invariants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4"/>
          <p:cNvSpPr>
            <a:spLocks noGrp="1"/>
          </p:cNvSpPr>
          <p:nvPr>
            <p:ph type="title"/>
          </p:nvPr>
        </p:nvSpPr>
        <p:spPr>
          <a:xfrm>
            <a:off x="612775" y="228600"/>
            <a:ext cx="8153400" cy="990600"/>
          </a:xfrm>
        </p:spPr>
        <p:txBody>
          <a:bodyPr/>
          <a:lstStyle/>
          <a:p>
            <a:pPr eaLnBrk="1" hangingPunct="1"/>
            <a:r>
              <a:rPr lang="en-US" sz="3600" smtClean="0"/>
              <a:t>Reasoning about Programs: Assertions and Loop Invariants</a:t>
            </a:r>
          </a:p>
        </p:txBody>
      </p:sp>
      <p:sp>
        <p:nvSpPr>
          <p:cNvPr id="124930" name="Text Placeholder 5"/>
          <p:cNvSpPr>
            <a:spLocks noGrp="1"/>
          </p:cNvSpPr>
          <p:nvPr>
            <p:ph sz="quarter" idx="1"/>
          </p:nvPr>
        </p:nvSpPr>
        <p:spPr>
          <a:xfrm>
            <a:off x="612775" y="1600200"/>
            <a:ext cx="8153400" cy="4876800"/>
          </a:xfrm>
        </p:spPr>
        <p:txBody>
          <a:bodyPr/>
          <a:lstStyle/>
          <a:p>
            <a:pPr eaLnBrk="1" hangingPunct="1">
              <a:lnSpc>
                <a:spcPct val="90000"/>
              </a:lnSpc>
            </a:pPr>
            <a:r>
              <a:rPr lang="en-US" smtClean="0"/>
              <a:t>Formal verification of programs is an area of active research in computer science</a:t>
            </a:r>
          </a:p>
          <a:p>
            <a:pPr eaLnBrk="1" hangingPunct="1">
              <a:lnSpc>
                <a:spcPct val="90000"/>
              </a:lnSpc>
            </a:pPr>
            <a:r>
              <a:rPr lang="en-US" smtClean="0"/>
              <a:t>Formal verification involves the use of tools to prove that a function or program is correct</a:t>
            </a:r>
          </a:p>
          <a:p>
            <a:pPr eaLnBrk="1" hangingPunct="1">
              <a:lnSpc>
                <a:spcPct val="90000"/>
              </a:lnSpc>
            </a:pPr>
            <a:r>
              <a:rPr lang="en-US" smtClean="0"/>
              <a:t>While it is desirable to prove the correctness of a program, we usually cannot do this</a:t>
            </a:r>
          </a:p>
          <a:p>
            <a:pPr eaLnBrk="1" hangingPunct="1">
              <a:lnSpc>
                <a:spcPct val="90000"/>
              </a:lnSpc>
            </a:pPr>
            <a:r>
              <a:rPr lang="en-US" smtClean="0"/>
              <a:t>In practice, formal verification is used more as a documentation tool (and to enable a programmer to reason about a program)</a:t>
            </a:r>
          </a:p>
          <a:p>
            <a:pPr eaLnBrk="1" hangingPunct="1">
              <a:lnSpc>
                <a:spcPct val="90000"/>
              </a:lnSpc>
            </a:pPr>
            <a:r>
              <a:rPr lang="en-US" smtClean="0"/>
              <a:t>In this section we explore two concepts: assertions and loop invariants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pPr eaLnBrk="1" hangingPunct="1"/>
            <a:r>
              <a:rPr lang="en-US" smtClean="0"/>
              <a:t>Run-time Errors: Division by Zero</a:t>
            </a:r>
          </a:p>
        </p:txBody>
      </p:sp>
      <p:sp>
        <p:nvSpPr>
          <p:cNvPr id="24578" name="Content Placeholder 2"/>
          <p:cNvSpPr>
            <a:spLocks noGrp="1"/>
          </p:cNvSpPr>
          <p:nvPr>
            <p:ph sz="quarter" idx="1"/>
          </p:nvPr>
        </p:nvSpPr>
        <p:spPr>
          <a:xfrm>
            <a:off x="612775" y="1600200"/>
            <a:ext cx="8153400" cy="4876800"/>
          </a:xfrm>
        </p:spPr>
        <p:txBody>
          <a:bodyPr/>
          <a:lstStyle/>
          <a:p>
            <a:pPr eaLnBrk="1" hangingPunct="1"/>
            <a:r>
              <a:rPr lang="en-US" smtClean="0"/>
              <a:t>The C++ standard states that the result of division by zero is undefined</a:t>
            </a:r>
          </a:p>
          <a:p>
            <a:pPr eaLnBrk="1" hangingPunct="1"/>
            <a:r>
              <a:rPr lang="en-US" smtClean="0"/>
              <a:t>By stating "undefined," the standard does not require the compiler or the run-time system to detect it (and it may vary by the computer, operating system, and compiler)</a:t>
            </a:r>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612775" y="228600"/>
            <a:ext cx="8153400" cy="990600"/>
          </a:xfrm>
        </p:spPr>
        <p:txBody>
          <a:bodyPr/>
          <a:lstStyle/>
          <a:p>
            <a:pPr eaLnBrk="1" hangingPunct="1"/>
            <a:r>
              <a:rPr lang="en-US" smtClean="0"/>
              <a:t>Assertions</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i="1" dirty="0" smtClean="0"/>
              <a:t>Assertions</a:t>
            </a:r>
            <a:r>
              <a:rPr lang="en-US" dirty="0" smtClean="0"/>
              <a:t> are logical statements about a program that are "asserted" to be true</a:t>
            </a:r>
          </a:p>
          <a:p>
            <a:pPr eaLnBrk="1" hangingPunct="1">
              <a:defRPr/>
            </a:pPr>
            <a:r>
              <a:rPr lang="en-US" dirty="0" smtClean="0"/>
              <a:t>Assertions </a:t>
            </a:r>
            <a:r>
              <a:rPr lang="en-US" dirty="0"/>
              <a:t>generally are written </a:t>
            </a:r>
            <a:r>
              <a:rPr lang="en-US" dirty="0" smtClean="0"/>
              <a:t>as comments in the program</a:t>
            </a:r>
          </a:p>
          <a:p>
            <a:pPr eaLnBrk="1" hangingPunct="1">
              <a:defRPr/>
            </a:pPr>
            <a:r>
              <a:rPr lang="en-US" dirty="0" smtClean="0"/>
              <a:t>Preconditions and </a:t>
            </a:r>
            <a:r>
              <a:rPr lang="en-US" dirty="0" err="1" smtClean="0"/>
              <a:t>postconditions</a:t>
            </a:r>
            <a:r>
              <a:rPr lang="en-US" dirty="0" smtClean="0"/>
              <a:t> are assertion statements</a:t>
            </a:r>
          </a:p>
          <a:p>
            <a:pPr lvl="1" eaLnBrk="1" hangingPunct="1">
              <a:defRPr/>
            </a:pPr>
            <a:r>
              <a:rPr lang="en-US" dirty="0" smtClean="0"/>
              <a:t>A precondition is an assertion about the state of the program (generally the input parameters) before a function is executed</a:t>
            </a:r>
          </a:p>
          <a:p>
            <a:pPr lvl="1" eaLnBrk="1" hangingPunct="1">
              <a:defRPr/>
            </a:pPr>
            <a:r>
              <a:rPr lang="en-US" dirty="0" smtClean="0"/>
              <a:t>A </a:t>
            </a:r>
            <a:r>
              <a:rPr lang="en-US" dirty="0" err="1" smtClean="0"/>
              <a:t>postcondition</a:t>
            </a:r>
            <a:r>
              <a:rPr lang="en-US" dirty="0" smtClean="0"/>
              <a:t> is an assertion about the state when the function finishes</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pPr eaLnBrk="1" hangingPunct="1"/>
            <a:r>
              <a:rPr lang="en-US" smtClean="0"/>
              <a:t>Assertions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Example</a:t>
            </a:r>
          </a:p>
          <a:p>
            <a:pPr eaLnBrk="1" hangingPunct="1">
              <a:defRPr/>
            </a:pPr>
            <a:endParaRPr lang="en-US" dirty="0" smtClean="0"/>
          </a:p>
          <a:p>
            <a:pPr marL="0" indent="0" eaLnBrk="1" hangingPunct="1">
              <a:buFont typeface="Wingdings" pitchFamily="2" charset="2"/>
              <a:buNone/>
              <a:defRPr/>
            </a:pPr>
            <a:r>
              <a:rPr lang="en-US" sz="1800" dirty="0" err="1">
                <a:latin typeface="Courier New" pitchFamily="49" charset="0"/>
                <a:cs typeface="Courier New" pitchFamily="49" charset="0"/>
              </a:rPr>
              <a:t>i</a:t>
            </a:r>
            <a:r>
              <a:rPr lang="en-US" sz="1800" dirty="0" err="1" smtClean="0">
                <a:latin typeface="Courier New" pitchFamily="49" charset="0"/>
                <a:cs typeface="Courier New" pitchFamily="49" charset="0"/>
              </a:rPr>
              <a:t>nt</a:t>
            </a:r>
            <a:r>
              <a:rPr lang="en-US" sz="1800" dirty="0" smtClean="0">
                <a:latin typeface="Courier New" pitchFamily="49" charset="0"/>
                <a:cs typeface="Courier New" pitchFamily="49" charset="0"/>
              </a:rPr>
              <a:t> search (</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x[],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target) {</a:t>
            </a:r>
          </a:p>
          <a:p>
            <a:pPr marL="0" indent="0" eaLnBrk="1" hangingPunct="1">
              <a:buFont typeface="Wingdings" pitchFamily="2"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for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0;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a:t>
            </a:r>
          </a:p>
          <a:p>
            <a:pPr marL="0" indent="0" eaLnBrk="1" hangingPunct="1">
              <a:buFont typeface="Wingdings" pitchFamily="2"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(x[</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target)</a:t>
            </a:r>
          </a:p>
          <a:p>
            <a:pPr marL="0" indent="0" eaLnBrk="1" hangingPunct="1">
              <a:buFont typeface="Wingdings" pitchFamily="2"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return </a:t>
            </a:r>
            <a:r>
              <a:rPr lang="en-US" sz="1800">
                <a:latin typeface="Courier New" pitchFamily="49" charset="0"/>
                <a:cs typeface="Courier New" pitchFamily="49" charset="0"/>
              </a:rPr>
              <a:t>i</a:t>
            </a:r>
            <a:r>
              <a:rPr lang="en-US" sz="180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marL="0" indent="0" eaLnBrk="1" hangingPunct="1">
              <a:buFont typeface="Wingdings" pitchFamily="2" charset="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pPr marL="0" indent="0" eaLnBrk="1" hangingPunct="1">
              <a:buFont typeface="Wingdings" pitchFamily="2" charset="2"/>
              <a:buNone/>
              <a:defRPr/>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assert: all elements were tested and </a:t>
            </a:r>
            <a:r>
              <a:rPr lang="en-US" sz="1800" dirty="0" smtClean="0">
                <a:latin typeface="Courier New" pitchFamily="49" charset="0"/>
                <a:cs typeface="Courier New" pitchFamily="49" charset="0"/>
              </a:rPr>
              <a:t>target</a:t>
            </a:r>
            <a:r>
              <a:rPr lang="en-US" sz="1800" i="1" dirty="0" smtClean="0">
                <a:latin typeface="Courier New" pitchFamily="49" charset="0"/>
                <a:cs typeface="Courier New" pitchFamily="49" charset="0"/>
              </a:rPr>
              <a:t> not found</a:t>
            </a:r>
          </a:p>
          <a:p>
            <a:pPr marL="0" indent="0" eaLnBrk="1" hangingPunct="1">
              <a:buFont typeface="Wingdings" pitchFamily="2" charset="2"/>
              <a:buNone/>
              <a:defRPr/>
            </a:pPr>
            <a:r>
              <a:rPr lang="en-US" sz="1800" dirty="0" smtClean="0">
                <a:latin typeface="Courier New" pitchFamily="49" charset="0"/>
                <a:cs typeface="Courier New" pitchFamily="49" charset="0"/>
              </a:rPr>
              <a:t>  return -1;</a:t>
            </a:r>
          </a:p>
          <a:p>
            <a:pPr marL="0" indent="0" eaLnBrk="1" hangingPunct="1">
              <a:buFont typeface="Wingdings" pitchFamily="2" charset="2"/>
              <a:buNone/>
              <a:defRPr/>
            </a:pPr>
            <a:r>
              <a:rPr lang="en-US" sz="1800" dirty="0">
                <a:latin typeface="Courier New" pitchFamily="49" charset="0"/>
                <a:cs typeface="Courier New" pitchFamily="49" charset="0"/>
              </a:rPr>
              <a: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12775" y="228600"/>
            <a:ext cx="8153400" cy="990600"/>
          </a:xfrm>
        </p:spPr>
        <p:txBody>
          <a:bodyPr/>
          <a:lstStyle/>
          <a:p>
            <a:pPr eaLnBrk="1" hangingPunct="1"/>
            <a:r>
              <a:rPr lang="en-US" smtClean="0"/>
              <a:t>Loop Invariants</a:t>
            </a:r>
          </a:p>
        </p:txBody>
      </p:sp>
      <p:sp>
        <p:nvSpPr>
          <p:cNvPr id="128002" name="Content Placeholder 2"/>
          <p:cNvSpPr>
            <a:spLocks noGrp="1"/>
          </p:cNvSpPr>
          <p:nvPr>
            <p:ph sz="quarter" idx="1"/>
          </p:nvPr>
        </p:nvSpPr>
        <p:spPr>
          <a:xfrm>
            <a:off x="612775" y="1600200"/>
            <a:ext cx="8153400" cy="4876800"/>
          </a:xfrm>
        </p:spPr>
        <p:txBody>
          <a:bodyPr/>
          <a:lstStyle/>
          <a:p>
            <a:pPr eaLnBrk="1" hangingPunct="1"/>
            <a:r>
              <a:rPr lang="en-US" smtClean="0"/>
              <a:t>Loops are a common source of program errors</a:t>
            </a:r>
          </a:p>
          <a:p>
            <a:pPr eaLnBrk="1" hangingPunct="1"/>
            <a:r>
              <a:rPr lang="en-US" smtClean="0"/>
              <a:t>It can be difficult to determine that </a:t>
            </a:r>
          </a:p>
          <a:p>
            <a:pPr lvl="1" eaLnBrk="1" hangingPunct="1"/>
            <a:r>
              <a:rPr lang="en-US" smtClean="0"/>
              <a:t>a loop body executes exactly the right number of times</a:t>
            </a:r>
          </a:p>
          <a:p>
            <a:pPr lvl="1" eaLnBrk="1" hangingPunct="1"/>
            <a:r>
              <a:rPr lang="en-US" smtClean="0"/>
              <a:t>loop execution causes the desired change in program variables</a:t>
            </a:r>
          </a:p>
          <a:p>
            <a:pPr eaLnBrk="1" hangingPunct="1"/>
            <a:r>
              <a:rPr lang="en-US" smtClean="0"/>
              <a:t>Programmers can use a special type of assertion, called a </a:t>
            </a:r>
            <a:r>
              <a:rPr lang="en-US" i="1" smtClean="0"/>
              <a:t>loop invariant</a:t>
            </a:r>
            <a:r>
              <a:rPr lang="en-US" smtClean="0"/>
              <a:t>, to help prove that a loop meets its specification</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normAutofit fontScale="92500" lnSpcReduction="10000"/>
          </a:bodyPr>
          <a:lstStyle/>
          <a:p>
            <a:pPr eaLnBrk="1" hangingPunct="1">
              <a:defRPr/>
            </a:pPr>
            <a:r>
              <a:rPr lang="en-US" dirty="0" smtClean="0"/>
              <a:t>A loop invariant is a Boolean expression that is true</a:t>
            </a:r>
          </a:p>
          <a:p>
            <a:pPr lvl="1" eaLnBrk="1" hangingPunct="1">
              <a:defRPr/>
            </a:pPr>
            <a:r>
              <a:rPr lang="en-US" dirty="0" smtClean="0"/>
              <a:t>before loop execution begins </a:t>
            </a:r>
          </a:p>
          <a:p>
            <a:pPr lvl="1" eaLnBrk="1" hangingPunct="1">
              <a:defRPr/>
            </a:pPr>
            <a:r>
              <a:rPr lang="en-US" dirty="0" smtClean="0"/>
              <a:t>at the beginning of each repetition of the loop body</a:t>
            </a:r>
          </a:p>
          <a:p>
            <a:pPr lvl="1" eaLnBrk="1" hangingPunct="1">
              <a:defRPr/>
            </a:pPr>
            <a:r>
              <a:rPr lang="en-US" dirty="0" smtClean="0"/>
              <a:t>just after loop exit</a:t>
            </a:r>
          </a:p>
          <a:p>
            <a:pPr eaLnBrk="1" hangingPunct="1">
              <a:defRPr/>
            </a:pPr>
            <a:r>
              <a:rPr lang="en-US" dirty="0" smtClean="0"/>
              <a:t>It is called an invariant because it is a relationship that remains true at all times as loop execution progresses</a:t>
            </a:r>
          </a:p>
          <a:p>
            <a:pPr eaLnBrk="1" hangingPunct="1">
              <a:defRPr/>
            </a:pPr>
            <a:r>
              <a:rPr lang="en-US" dirty="0" smtClean="0"/>
              <a:t>If we can </a:t>
            </a:r>
          </a:p>
          <a:p>
            <a:pPr lvl="1" eaLnBrk="1" hangingPunct="1">
              <a:defRPr/>
            </a:pPr>
            <a:r>
              <a:rPr lang="en-US" dirty="0" smtClean="0"/>
              <a:t>determine the loop invariant for the process that we want a loop to perform </a:t>
            </a:r>
          </a:p>
          <a:p>
            <a:pPr lvl="1" eaLnBrk="1" hangingPunct="1">
              <a:defRPr/>
            </a:pPr>
            <a:r>
              <a:rPr lang="en-US" dirty="0" smtClean="0"/>
              <a:t>and then verify that the execution of a C++ loop preserves the invariant, </a:t>
            </a:r>
          </a:p>
          <a:p>
            <a:pPr lvl="1" eaLnBrk="1" hangingPunct="1">
              <a:defRPr/>
            </a:pPr>
            <a:r>
              <a:rPr lang="en-US" dirty="0" smtClean="0"/>
              <a:t>then we can be confident that the C++ loop is correct</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A proposed invariant for a search loop that finds the first occurrence of a target value might be the following:</a:t>
            </a:r>
          </a:p>
          <a:p>
            <a:pPr eaLnBrk="1" hangingPunct="1">
              <a:defRPr/>
            </a:pPr>
            <a:endParaRPr lang="en-US" sz="1200" dirty="0" smtClean="0"/>
          </a:p>
          <a:p>
            <a:pPr marL="320675" lvl="1" indent="0" eaLnBrk="1" hangingPunct="1">
              <a:buFont typeface="Wingdings 2" pitchFamily="18" charset="2"/>
              <a:buNone/>
              <a:defRPr/>
            </a:pPr>
            <a:r>
              <a:rPr lang="en-US" dirty="0" smtClean="0"/>
              <a:t>If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a:t>
            </a:r>
            <a:r>
              <a:rPr lang="en-US" dirty="0" smtClean="0"/>
              <a:t>is the subscript of the array element we are testing in the loop</a:t>
            </a:r>
          </a:p>
          <a:p>
            <a:pPr marL="0" indent="0" algn="ctr" eaLnBrk="1" hangingPunct="1">
              <a:buFont typeface="Wingdings" pitchFamily="2" charset="2"/>
              <a:buNone/>
              <a:defRPr/>
            </a:pPr>
            <a:r>
              <a:rPr lang="en-US" sz="2000" i="1" dirty="0">
                <a:latin typeface="Courier New" pitchFamily="49" charset="0"/>
                <a:cs typeface="Courier New" pitchFamily="49" charset="0"/>
              </a:rPr>
              <a:t>for all </a:t>
            </a:r>
            <a:r>
              <a:rPr lang="en-US" sz="2000" dirty="0">
                <a:latin typeface="Courier New" pitchFamily="49" charset="0"/>
                <a:cs typeface="Courier New" pitchFamily="49" charset="0"/>
              </a:rPr>
              <a:t>k, </a:t>
            </a:r>
            <a:r>
              <a:rPr lang="en-US" sz="2000" i="1" dirty="0">
                <a:latin typeface="Courier New" pitchFamily="49" charset="0"/>
                <a:cs typeface="Courier New" pitchFamily="49" charset="0"/>
              </a:rPr>
              <a:t>such that </a:t>
            </a:r>
            <a:r>
              <a:rPr lang="en-US" sz="2000" dirty="0">
                <a:latin typeface="Courier New" pitchFamily="49" charset="0"/>
                <a:cs typeface="Courier New" pitchFamily="49" charset="0"/>
              </a:rPr>
              <a:t>0 &lt;= k &lt;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x[k] != target</a:t>
            </a:r>
          </a:p>
          <a:p>
            <a:pPr eaLnBrk="1" hangingPunct="1">
              <a:defRPr/>
            </a:pPr>
            <a:endParaRPr lang="en-US" sz="1200" dirty="0" smtClean="0"/>
          </a:p>
          <a:p>
            <a:pPr eaLnBrk="1" hangingPunct="1">
              <a:defRPr/>
            </a:pPr>
            <a:r>
              <a:rPr lang="en-US" dirty="0" smtClean="0"/>
              <a:t>In other words, "For all nonnegative integer values of </a:t>
            </a:r>
            <a:r>
              <a:rPr lang="en-US" sz="2400" dirty="0" smtClean="0">
                <a:latin typeface="Courier New" pitchFamily="49" charset="0"/>
                <a:cs typeface="Courier New" pitchFamily="49" charset="0"/>
              </a:rPr>
              <a:t>k</a:t>
            </a:r>
            <a:r>
              <a:rPr lang="en-US" dirty="0" smtClean="0"/>
              <a:t> less than </a:t>
            </a:r>
            <a:r>
              <a:rPr lang="en-US" sz="2400" dirty="0" err="1">
                <a:latin typeface="Courier New" pitchFamily="49" charset="0"/>
                <a:cs typeface="Courier New" pitchFamily="49" charset="0"/>
              </a:rPr>
              <a:t>i</a:t>
            </a:r>
            <a:r>
              <a:rPr lang="en-US" dirty="0" smtClean="0"/>
              <a:t>, the </a:t>
            </a:r>
            <a:r>
              <a:rPr lang="en-US" sz="2400" dirty="0" err="1">
                <a:latin typeface="Courier New" pitchFamily="49" charset="0"/>
                <a:cs typeface="Courier New" pitchFamily="49" charset="0"/>
              </a:rPr>
              <a:t>k</a:t>
            </a:r>
            <a:r>
              <a:rPr lang="en-US" dirty="0" err="1" smtClean="0"/>
              <a:t>th</a:t>
            </a:r>
            <a:r>
              <a:rPr lang="en-US" dirty="0" smtClean="0"/>
              <a:t> element of </a:t>
            </a:r>
            <a:r>
              <a:rPr lang="en-US" sz="2400" dirty="0">
                <a:latin typeface="Courier New" pitchFamily="49" charset="0"/>
                <a:cs typeface="Courier New" pitchFamily="49" charset="0"/>
              </a:rPr>
              <a:t>x</a:t>
            </a:r>
            <a:r>
              <a:rPr lang="en-US" dirty="0" smtClean="0"/>
              <a:t> is not equal to the target"</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131074" name="Content Placeholder 2"/>
          <p:cNvSpPr>
            <a:spLocks noGrp="1"/>
          </p:cNvSpPr>
          <p:nvPr>
            <p:ph sz="quarter" idx="1"/>
          </p:nvPr>
        </p:nvSpPr>
        <p:spPr>
          <a:xfrm>
            <a:off x="612775" y="1600200"/>
            <a:ext cx="8153400" cy="4876800"/>
          </a:xfrm>
        </p:spPr>
        <p:txBody>
          <a:bodyPr/>
          <a:lstStyle/>
          <a:p>
            <a:pPr eaLnBrk="1" hangingPunct="1"/>
            <a:r>
              <a:rPr lang="en-US" smtClean="0"/>
              <a:t>Let's verify that this is an invariant:</a:t>
            </a:r>
          </a:p>
          <a:p>
            <a:pPr lvl="1" eaLnBrk="1" hangingPunct="1"/>
            <a:r>
              <a:rPr lang="en-US" b="1" i="1" smtClean="0"/>
              <a:t>The invariant must be true before loop execution begins</a:t>
            </a:r>
          </a:p>
          <a:p>
            <a:pPr marL="641350" lvl="2" indent="0" eaLnBrk="1" hangingPunct="1">
              <a:buFont typeface="Wingdings" pitchFamily="2" charset="2"/>
              <a:buNone/>
            </a:pPr>
            <a:r>
              <a:rPr lang="en-US" smtClean="0"/>
              <a:t>Before loop execution begins, </a:t>
            </a:r>
            <a:r>
              <a:rPr lang="en-US" sz="1800" smtClean="0">
                <a:latin typeface="Courier New" pitchFamily="49" charset="0"/>
                <a:cs typeface="Courier New" pitchFamily="49" charset="0"/>
              </a:rPr>
              <a:t>i</a:t>
            </a:r>
            <a:r>
              <a:rPr lang="en-US" smtClean="0"/>
              <a:t> would be 0 and these is no nonnegative integer less than 0, so there are no possible values of </a:t>
            </a:r>
            <a:r>
              <a:rPr lang="en-US" sz="1800" smtClean="0">
                <a:latin typeface="Courier New" pitchFamily="49" charset="0"/>
                <a:cs typeface="Courier New" pitchFamily="49" charset="0"/>
              </a:rPr>
              <a:t>k</a:t>
            </a:r>
            <a:r>
              <a:rPr lang="en-US" smtClean="0"/>
              <a:t> and thus no value of </a:t>
            </a:r>
            <a:r>
              <a:rPr lang="en-US" sz="1800" smtClean="0">
                <a:latin typeface="Courier New" pitchFamily="49" charset="0"/>
                <a:cs typeface="Courier New" pitchFamily="49" charset="0"/>
              </a:rPr>
              <a:t>k</a:t>
            </a:r>
            <a:r>
              <a:rPr lang="en-US" smtClean="0"/>
              <a:t> such that </a:t>
            </a:r>
            <a:r>
              <a:rPr lang="en-US" sz="1800" smtClean="0">
                <a:latin typeface="Courier New" pitchFamily="49" charset="0"/>
                <a:cs typeface="Courier New" pitchFamily="49" charset="0"/>
              </a:rPr>
              <a:t>x[k] </a:t>
            </a:r>
            <a:r>
              <a:rPr lang="en-US" smtClean="0"/>
              <a:t>is equal to </a:t>
            </a:r>
            <a:r>
              <a:rPr lang="en-US" sz="1800" smtClean="0">
                <a:latin typeface="Courier New" pitchFamily="49" charset="0"/>
                <a:cs typeface="Courier New" pitchFamily="49" charset="0"/>
              </a:rPr>
              <a:t>target</a:t>
            </a:r>
            <a:r>
              <a:rPr lang="en-US" smtClean="0"/>
              <a:t>, so the invariant must be true before loop execution begins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132098" name="Content Placeholder 2"/>
          <p:cNvSpPr>
            <a:spLocks noGrp="1"/>
          </p:cNvSpPr>
          <p:nvPr>
            <p:ph sz="quarter" idx="1"/>
          </p:nvPr>
        </p:nvSpPr>
        <p:spPr>
          <a:xfrm>
            <a:off x="612775" y="1600200"/>
            <a:ext cx="8153400" cy="4876800"/>
          </a:xfrm>
        </p:spPr>
        <p:txBody>
          <a:bodyPr/>
          <a:lstStyle/>
          <a:p>
            <a:pPr eaLnBrk="1" hangingPunct="1"/>
            <a:r>
              <a:rPr lang="en-US" smtClean="0"/>
              <a:t>Let's verify that this is an invariant:</a:t>
            </a:r>
          </a:p>
          <a:p>
            <a:pPr lvl="1" eaLnBrk="1" hangingPunct="1"/>
            <a:r>
              <a:rPr lang="en-US" b="1" i="1" smtClean="0"/>
              <a:t>The invariant must be true at that beginning of each repetition of the loop</a:t>
            </a:r>
          </a:p>
          <a:p>
            <a:pPr marL="641350" lvl="2" indent="0" eaLnBrk="1" hangingPunct="1">
              <a:buFont typeface="Wingdings" pitchFamily="2" charset="2"/>
              <a:buNone/>
            </a:pPr>
            <a:r>
              <a:rPr lang="en-US" smtClean="0"/>
              <a:t>During loop repetition, we compare </a:t>
            </a:r>
            <a:r>
              <a:rPr lang="en-US" sz="1800" smtClean="0">
                <a:latin typeface="Courier New" pitchFamily="49" charset="0"/>
                <a:cs typeface="Courier New" pitchFamily="49" charset="0"/>
              </a:rPr>
              <a:t>x[i] </a:t>
            </a:r>
            <a:r>
              <a:rPr lang="en-US" smtClean="0"/>
              <a:t>to the </a:t>
            </a:r>
            <a:r>
              <a:rPr lang="en-US" sz="1800" smtClean="0">
                <a:latin typeface="Courier New" pitchFamily="49" charset="0"/>
                <a:cs typeface="Courier New" pitchFamily="49" charset="0"/>
              </a:rPr>
              <a:t>target</a:t>
            </a:r>
            <a:r>
              <a:rPr lang="en-US" smtClean="0"/>
              <a:t> and exit the loop if the target is found.  However, if </a:t>
            </a:r>
            <a:r>
              <a:rPr lang="en-US" sz="1800" smtClean="0">
                <a:latin typeface="Courier New" pitchFamily="49" charset="0"/>
                <a:cs typeface="Courier New" pitchFamily="49" charset="0"/>
              </a:rPr>
              <a:t>x[k] </a:t>
            </a:r>
            <a:r>
              <a:rPr lang="en-US" smtClean="0"/>
              <a:t>is equal to </a:t>
            </a:r>
            <a:r>
              <a:rPr lang="en-US" sz="1800" smtClean="0">
                <a:latin typeface="Courier New" pitchFamily="49" charset="0"/>
                <a:cs typeface="Courier New" pitchFamily="49" charset="0"/>
              </a:rPr>
              <a:t>target</a:t>
            </a:r>
            <a:r>
              <a:rPr lang="en-US" smtClean="0"/>
              <a:t> for a value of </a:t>
            </a:r>
            <a:r>
              <a:rPr lang="en-US" sz="1800" smtClean="0">
                <a:latin typeface="Courier New" pitchFamily="49" charset="0"/>
                <a:cs typeface="Courier New" pitchFamily="49" charset="0"/>
              </a:rPr>
              <a:t>k &lt; i</a:t>
            </a:r>
            <a:r>
              <a:rPr lang="en-US" smtClean="0"/>
              <a:t>, we have found the </a:t>
            </a:r>
            <a:r>
              <a:rPr lang="en-US" sz="1800" smtClean="0">
                <a:latin typeface="Courier New" pitchFamily="49" charset="0"/>
                <a:cs typeface="Courier New" pitchFamily="49" charset="0"/>
              </a:rPr>
              <a:t>target</a:t>
            </a:r>
            <a:r>
              <a:rPr lang="en-US" smtClean="0"/>
              <a:t> already, exited the loop, and not started the present repetition, so the invariant must be true at the beginning of each repetition of the loop</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eaLnBrk="1" hangingPunct="1"/>
            <a:r>
              <a:rPr lang="en-US" smtClean="0"/>
              <a:t>Let's verify that this is an invariant:</a:t>
            </a:r>
          </a:p>
          <a:p>
            <a:pPr lvl="1" eaLnBrk="1" hangingPunct="1"/>
            <a:r>
              <a:rPr lang="en-US" b="1" i="1" smtClean="0"/>
              <a:t>The invariant must be true after loop exit</a:t>
            </a:r>
          </a:p>
          <a:p>
            <a:pPr marL="641350" lvl="2" indent="0" eaLnBrk="1" hangingPunct="1">
              <a:buFont typeface="Wingdings" pitchFamily="2" charset="2"/>
              <a:buNone/>
            </a:pPr>
            <a:r>
              <a:rPr lang="en-US" smtClean="0"/>
              <a:t>We exit the loop after testing all array elements and finding that </a:t>
            </a:r>
            <a:r>
              <a:rPr lang="en-US" sz="1800" smtClean="0">
                <a:latin typeface="Courier New" pitchFamily="49" charset="0"/>
                <a:cs typeface="Courier New" pitchFamily="49" charset="0"/>
              </a:rPr>
              <a:t>x[k] != target </a:t>
            </a:r>
            <a:r>
              <a:rPr lang="en-US" smtClean="0"/>
              <a:t>for all </a:t>
            </a:r>
            <a:r>
              <a:rPr lang="en-US" sz="1800" smtClean="0">
                <a:latin typeface="Courier New" pitchFamily="49" charset="0"/>
                <a:cs typeface="Courier New" pitchFamily="49" charset="0"/>
              </a:rPr>
              <a:t>k &lt; x_length</a:t>
            </a:r>
            <a:r>
              <a:rPr lang="en-US" smtClean="0"/>
              <a:t>, so the invariant must be true after loop exit</a:t>
            </a:r>
          </a:p>
          <a:p>
            <a:pPr marL="641350" lvl="2" indent="0" eaLnBrk="1" hangingPunct="1">
              <a:buFont typeface="Wingdings" pitchFamily="2" charset="2"/>
              <a:buNone/>
            </a:pPr>
            <a:endParaRPr lang="en-US" smtClean="0"/>
          </a:p>
          <a:p>
            <a:pPr eaLnBrk="1" hangingPunct="1">
              <a:buClr>
                <a:srgbClr val="438086"/>
              </a:buClr>
            </a:pPr>
            <a:r>
              <a:rPr lang="en-US" sz="2700" smtClean="0">
                <a:solidFill>
                  <a:srgbClr val="000000"/>
                </a:solidFill>
              </a:rPr>
              <a:t>Now that we have the invariant, we write a loop that preserves it...</a:t>
            </a:r>
          </a:p>
          <a:p>
            <a:pPr lvl="1" eaLnBrk="1" hangingPunct="1">
              <a:buFont typeface="Wingdings 2" pitchFamily="18" charset="2"/>
              <a:buNone/>
            </a:pPr>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p>
          <a:p>
            <a:pPr marL="0" indent="0" eaLnBrk="1" hangingPunct="1">
              <a:buFont typeface="Wingdings" pitchFamily="2" charset="2"/>
              <a:buNone/>
            </a:pPr>
            <a:endParaRPr lang="en-US" sz="20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p>
          <a:p>
            <a:pPr marL="0" indent="0" eaLnBrk="1" hangingPunct="1">
              <a:buFont typeface="Wingdings" pitchFamily="2" charset="2"/>
              <a:buNone/>
            </a:pPr>
            <a:endParaRPr lang="en-US" sz="20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Rounded Rectangle 4"/>
          <p:cNvSpPr/>
          <p:nvPr/>
        </p:nvSpPr>
        <p:spPr>
          <a:xfrm>
            <a:off x="6324600" y="2667000"/>
            <a:ext cx="2057400" cy="1624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Let's show that this loop preserves the invariant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Run-time Errors: Division by Zero (cont.)</a:t>
            </a:r>
            <a:endParaRPr lang="en-US" dirty="0"/>
          </a:p>
        </p:txBody>
      </p:sp>
      <p:sp>
        <p:nvSpPr>
          <p:cNvPr id="25602" name="Content Placeholder 2"/>
          <p:cNvSpPr>
            <a:spLocks noGrp="1"/>
          </p:cNvSpPr>
          <p:nvPr>
            <p:ph sz="quarter" idx="1"/>
          </p:nvPr>
        </p:nvSpPr>
        <p:spPr>
          <a:xfrm>
            <a:off x="612775" y="1600200"/>
            <a:ext cx="8153400" cy="4876800"/>
          </a:xfrm>
        </p:spPr>
        <p:txBody>
          <a:bodyPr/>
          <a:lstStyle/>
          <a:p>
            <a:pPr marL="593725" lvl="2" indent="0" eaLnBrk="1" hangingPunct="1">
              <a:buFont typeface="Wingdings" pitchFamily="2" charset="2"/>
              <a:buNone/>
            </a:pPr>
            <a:r>
              <a:rPr lang="en-US" smtClean="0">
                <a:latin typeface="Courier New" pitchFamily="49" charset="0"/>
                <a:cs typeface="Courier New" pitchFamily="49" charset="0"/>
              </a:rPr>
              <a:t>average = sum / count;</a:t>
            </a:r>
          </a:p>
          <a:p>
            <a:pPr eaLnBrk="1" hangingPunct="1"/>
            <a:endParaRPr lang="en-US" sz="1000" smtClean="0"/>
          </a:p>
          <a:p>
            <a:pPr eaLnBrk="1" hangingPunct="1"/>
            <a:r>
              <a:rPr lang="en-US" smtClean="0"/>
              <a:t>Under the Windows operating system, if the value of count is zero and this statement is executed, it will cause a division-by-zero error</a:t>
            </a:r>
          </a:p>
          <a:p>
            <a:pPr eaLnBrk="1" hangingPunct="1"/>
            <a:r>
              <a:rPr lang="en-US" smtClean="0"/>
              <a:t>The division-by-zero error is indicated by a dialog box:</a:t>
            </a:r>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25604" name="Picture 2"/>
          <p:cNvPicPr>
            <a:picLocks noChangeAspect="1" noChangeArrowheads="1"/>
          </p:cNvPicPr>
          <p:nvPr/>
        </p:nvPicPr>
        <p:blipFill>
          <a:blip r:embed="rId2"/>
          <a:srcRect/>
          <a:stretch>
            <a:fillRect/>
          </a:stretch>
        </p:blipFill>
        <p:spPr bwMode="auto">
          <a:xfrm>
            <a:off x="2690813" y="4724400"/>
            <a:ext cx="376237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p>
          <a:p>
            <a:pPr marL="0" indent="0" eaLnBrk="1" hangingPunct="1">
              <a:buFont typeface="Wingdings" pitchFamily="2" charset="2"/>
              <a:buNone/>
            </a:pPr>
            <a:endParaRPr lang="en-US" sz="20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6" name="Line Callout 1 5"/>
          <p:cNvSpPr/>
          <p:nvPr/>
        </p:nvSpPr>
        <p:spPr>
          <a:xfrm>
            <a:off x="6248400" y="2590800"/>
            <a:ext cx="2286000" cy="1981200"/>
          </a:xfrm>
          <a:prstGeom prst="borderCallout1">
            <a:avLst>
              <a:gd name="adj1" fmla="val 18750"/>
              <a:gd name="adj2" fmla="val -8333"/>
              <a:gd name="adj3" fmla="val -24448"/>
              <a:gd name="adj4" fmla="val -1707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Variable </a:t>
            </a:r>
            <a:r>
              <a:rPr lang="en-US" b="0" dirty="0" err="1">
                <a:latin typeface="Courier New" pitchFamily="49" charset="0"/>
                <a:cs typeface="Courier New" pitchFamily="49" charset="0"/>
              </a:rPr>
              <a:t>i</a:t>
            </a:r>
            <a:r>
              <a:rPr lang="en-US" b="0" dirty="0"/>
              <a:t> is initially 0, the invariant is true before the loop repetition begins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p>
          <a:p>
            <a:pPr marL="0" indent="0" eaLnBrk="1" hangingPunct="1">
              <a:buFont typeface="Wingdings" pitchFamily="2" charset="2"/>
              <a:buNone/>
            </a:pPr>
            <a:endParaRPr lang="en-US" sz="20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6" name="Line Callout 1 5"/>
          <p:cNvSpPr/>
          <p:nvPr/>
        </p:nvSpPr>
        <p:spPr>
          <a:xfrm>
            <a:off x="6096000" y="2819400"/>
            <a:ext cx="2667000" cy="2514600"/>
          </a:xfrm>
          <a:prstGeom prst="borderCallout1">
            <a:avLst>
              <a:gd name="adj1" fmla="val 18750"/>
              <a:gd name="adj2" fmla="val -8333"/>
              <a:gd name="adj3" fmla="val 8270"/>
              <a:gd name="adj4" fmla="val -890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Prior to each loop repetition, the invariant must be true for the current value of </a:t>
            </a:r>
            <a:r>
              <a:rPr lang="en-US" b="0" dirty="0" err="1">
                <a:latin typeface="Courier New" pitchFamily="49" charset="0"/>
                <a:cs typeface="Courier New" pitchFamily="49" charset="0"/>
              </a:rPr>
              <a:t>i</a:t>
            </a:r>
            <a:r>
              <a:rPr lang="en-US" b="0" dirty="0"/>
              <a:t> or we would have executed the return statement with a value of </a:t>
            </a:r>
            <a:r>
              <a:rPr lang="en-US" b="0" dirty="0">
                <a:latin typeface="Courier New" pitchFamily="49" charset="0"/>
                <a:cs typeface="Courier New" pitchFamily="49" charset="0"/>
              </a:rPr>
              <a:t>k</a:t>
            </a:r>
            <a:r>
              <a:rPr lang="en-US" b="0" dirty="0"/>
              <a:t> less than </a:t>
            </a:r>
            <a:r>
              <a:rPr lang="en-US" b="0" dirty="0" err="1">
                <a:latin typeface="Courier New" pitchFamily="49" charset="0"/>
                <a:cs typeface="Courier New" pitchFamily="49" charset="0"/>
              </a:rPr>
              <a:t>i</a:t>
            </a:r>
            <a:endParaRPr lang="en-US" b="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endParaRPr lang="en-US" sz="19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6" name="Line Callout 1 5"/>
          <p:cNvSpPr/>
          <p:nvPr/>
        </p:nvSpPr>
        <p:spPr>
          <a:xfrm>
            <a:off x="5105400" y="2590800"/>
            <a:ext cx="3657600" cy="2514600"/>
          </a:xfrm>
          <a:prstGeom prst="borderCallout1">
            <a:avLst>
              <a:gd name="adj1" fmla="val 18750"/>
              <a:gd name="adj2" fmla="val -8333"/>
              <a:gd name="adj3" fmla="val 6592"/>
              <a:gd name="adj4" fmla="val -44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a:solidFill>
                  <a:srgbClr val="FFFFFF"/>
                </a:solidFill>
                <a:cs typeface="Arial" charset="0"/>
              </a:rPr>
              <a:t>Loop exit occurs only when the loop condition fails (</a:t>
            </a:r>
            <a:r>
              <a:rPr lang="en-US" b="0">
                <a:solidFill>
                  <a:srgbClr val="FFFFFF"/>
                </a:solidFill>
                <a:latin typeface="Courier New" pitchFamily="49" charset="0"/>
                <a:cs typeface="Courier New" pitchFamily="49" charset="0"/>
              </a:rPr>
              <a:t>i </a:t>
            </a:r>
            <a:r>
              <a:rPr lang="en-US">
                <a:solidFill>
                  <a:srgbClr val="FFFFFF"/>
                </a:solidFill>
                <a:cs typeface="Arial" charset="0"/>
              </a:rPr>
              <a:t>is</a:t>
            </a:r>
            <a:r>
              <a:rPr lang="en-US" b="0">
                <a:solidFill>
                  <a:srgbClr val="FFFFFF"/>
                </a:solidFill>
                <a:latin typeface="Courier New" pitchFamily="49" charset="0"/>
                <a:cs typeface="Courier New" pitchFamily="49" charset="0"/>
              </a:rPr>
              <a:t> x_length</a:t>
            </a:r>
            <a:r>
              <a:rPr lang="en-US">
                <a:solidFill>
                  <a:srgbClr val="FFFFFF"/>
                </a:solidFill>
                <a:cs typeface="Arial" charset="0"/>
              </a:rPr>
              <a:t>). </a:t>
            </a:r>
            <a:r>
              <a:rPr lang="en-US" b="0">
                <a:solidFill>
                  <a:srgbClr val="FFFFFF"/>
                </a:solidFill>
                <a:cs typeface="Arial" charset="0"/>
              </a:rPr>
              <a:t>Because this occurs only if we did not find the target, </a:t>
            </a:r>
            <a:r>
              <a:rPr lang="en-US" b="0">
                <a:solidFill>
                  <a:srgbClr val="FFFFFF"/>
                </a:solidFill>
                <a:latin typeface="Courier New" pitchFamily="49" charset="0"/>
                <a:cs typeface="Courier New" pitchFamily="49" charset="0"/>
              </a:rPr>
              <a:t>x[k] != target </a:t>
            </a:r>
            <a:r>
              <a:rPr lang="en-US" b="0">
                <a:solidFill>
                  <a:srgbClr val="FFFFFF"/>
                </a:solidFill>
                <a:cs typeface="Arial" charset="0"/>
              </a:rPr>
              <a:t>must be true for all </a:t>
            </a:r>
            <a:r>
              <a:rPr lang="en-US" b="0">
                <a:solidFill>
                  <a:srgbClr val="FFFFFF"/>
                </a:solidFill>
                <a:latin typeface="Courier New" pitchFamily="49" charset="0"/>
                <a:cs typeface="Courier New" pitchFamily="49" charset="0"/>
              </a:rPr>
              <a:t>k &lt; x_length </a:t>
            </a:r>
            <a:r>
              <a:rPr lang="en-US" b="0">
                <a:solidFill>
                  <a:srgbClr val="FFFFFF"/>
                </a:solidFill>
                <a:cs typeface="Arial" charset="0"/>
              </a:rPr>
              <a:t>(the current value of </a:t>
            </a:r>
            <a:r>
              <a:rPr lang="en-US" b="0">
                <a:solidFill>
                  <a:srgbClr val="FFFFFF"/>
                </a:solidFill>
                <a:latin typeface="Courier New" pitchFamily="49" charset="0"/>
                <a:cs typeface="Courier New" pitchFamily="49" charset="0"/>
              </a:rPr>
              <a:t>i</a:t>
            </a:r>
            <a:r>
              <a:rPr lang="en-US" b="0">
                <a:solidFill>
                  <a:srgbClr val="FFFFFF"/>
                </a:solidFill>
                <a:cs typeface="Arial" charset="0"/>
              </a:rPr>
              <a:t>), so the loop invariant is still true</a:t>
            </a:r>
            <a:endParaRPr lang="en-US" b="0">
              <a:solidFill>
                <a:srgbClr val="FFFF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endParaRPr lang="en-US" sz="19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6" name="Line Callout 1 5"/>
          <p:cNvSpPr/>
          <p:nvPr/>
        </p:nvSpPr>
        <p:spPr>
          <a:xfrm>
            <a:off x="5029200" y="2590800"/>
            <a:ext cx="3733800" cy="1447800"/>
          </a:xfrm>
          <a:prstGeom prst="borderCallout1">
            <a:avLst>
              <a:gd name="adj1" fmla="val 18750"/>
              <a:gd name="adj2" fmla="val -8333"/>
              <a:gd name="adj3" fmla="val 106239"/>
              <a:gd name="adj4" fmla="val -1014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When the loop ends, the invariant is still true, but the loop repetition condition is now false</a:t>
            </a:r>
            <a:endParaRPr lang="en-US" b="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int i = 0;</a:t>
            </a: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invariant: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noProof="1" smtClean="0">
                <a:latin typeface="Courier New" pitchFamily="49" charset="0"/>
                <a:cs typeface="Courier New" pitchFamily="49" charset="0"/>
              </a:rPr>
              <a:t>while (i &lt; x_length) {</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if (x[i] == target)</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return i;      // target found at i</a:t>
            </a:r>
          </a:p>
          <a:p>
            <a:pPr marL="320675" lvl="1" indent="0" eaLnBrk="1" hangingPunct="1">
              <a:buFont typeface="Wingdings 2" pitchFamily="18" charset="2"/>
              <a:buNone/>
            </a:pPr>
            <a:r>
              <a:rPr lang="en-US" sz="1600" smtClean="0">
                <a:latin typeface="Courier New" pitchFamily="49" charset="0"/>
                <a:cs typeface="Courier New" pitchFamily="49" charset="0"/>
              </a:rPr>
              <a:t>  </a:t>
            </a:r>
            <a:r>
              <a:rPr lang="en-US" sz="1600" noProof="1" smtClean="0">
                <a:latin typeface="Courier New" pitchFamily="49" charset="0"/>
                <a:cs typeface="Courier New" pitchFamily="49" charset="0"/>
              </a:rPr>
              <a:t>i++;             // test next element</a:t>
            </a:r>
          </a:p>
          <a:p>
            <a:pPr marL="320675" lvl="1" indent="0" eaLnBrk="1" hangingPunct="1">
              <a:buFont typeface="Wingdings 2" pitchFamily="18" charset="2"/>
              <a:buNone/>
            </a:pPr>
            <a:r>
              <a:rPr lang="en-US" sz="1600" noProof="1" smtClean="0">
                <a:latin typeface="Courier New" pitchFamily="49" charset="0"/>
                <a:cs typeface="Courier New" pitchFamily="49" charset="0"/>
              </a:rPr>
              <a:t>}</a:t>
            </a:r>
          </a:p>
          <a:p>
            <a:pPr marL="320675" lvl="1" indent="0" eaLnBrk="1" hangingPunct="1">
              <a:buFont typeface="Wingdings 2" pitchFamily="18" charset="2"/>
              <a:buNone/>
            </a:pPr>
            <a:endParaRPr lang="en-US" sz="1600" noProof="1" smtClean="0">
              <a:latin typeface="Courier New" pitchFamily="49" charset="0"/>
              <a:cs typeface="Courier New" pitchFamily="49" charset="0"/>
            </a:endParaRPr>
          </a:p>
          <a:p>
            <a:pPr marL="320675" lvl="1" indent="0" eaLnBrk="1" hangingPunct="1">
              <a:buFont typeface="Wingdings 2" pitchFamily="18" charset="2"/>
              <a:buNone/>
            </a:pPr>
            <a:r>
              <a:rPr lang="en-US" sz="1600" noProof="1" smtClean="0">
                <a:latin typeface="Courier New" pitchFamily="49" charset="0"/>
                <a:cs typeface="Courier New" pitchFamily="49" charset="0"/>
              </a:rPr>
              <a:t>// </a:t>
            </a:r>
            <a:r>
              <a:rPr lang="en-US" sz="1600" i="1" noProof="1" smtClean="0">
                <a:latin typeface="Courier New" pitchFamily="49" charset="0"/>
                <a:cs typeface="Courier New" pitchFamily="49" charset="0"/>
              </a:rPr>
              <a:t>assert: for all </a:t>
            </a:r>
            <a:r>
              <a:rPr lang="en-US" sz="1600" noProof="1" smtClean="0">
                <a:latin typeface="Courier New" pitchFamily="49" charset="0"/>
                <a:cs typeface="Courier New" pitchFamily="49" charset="0"/>
              </a:rPr>
              <a:t>k</a:t>
            </a:r>
            <a:r>
              <a:rPr lang="en-US" sz="1600" i="1" noProof="1" smtClean="0">
                <a:latin typeface="Courier New" pitchFamily="49" charset="0"/>
                <a:cs typeface="Courier New" pitchFamily="49" charset="0"/>
              </a:rPr>
              <a:t>, such that </a:t>
            </a:r>
            <a:r>
              <a:rPr lang="en-US" sz="1600" noProof="1" smtClean="0">
                <a:latin typeface="Courier New" pitchFamily="49" charset="0"/>
                <a:cs typeface="Courier New" pitchFamily="49" charset="0"/>
              </a:rPr>
              <a:t>0 &lt;= k &lt; i, x[k] != target</a:t>
            </a:r>
          </a:p>
          <a:p>
            <a:pPr marL="320675" lvl="1" indent="0" eaLnBrk="1" hangingPunct="1">
              <a:buFont typeface="Wingdings 2" pitchFamily="18" charset="2"/>
              <a:buNone/>
            </a:pPr>
            <a:r>
              <a:rPr lang="en-US" sz="1600" i="1" noProof="1" smtClean="0">
                <a:latin typeface="Courier New" pitchFamily="49" charset="0"/>
                <a:cs typeface="Courier New" pitchFamily="49" charset="0"/>
              </a:rPr>
              <a:t>//         and </a:t>
            </a:r>
            <a:r>
              <a:rPr lang="en-US" sz="1600" noProof="1" smtClean="0">
                <a:latin typeface="Courier New" pitchFamily="49" charset="0"/>
                <a:cs typeface="Courier New" pitchFamily="49" charset="0"/>
              </a:rPr>
              <a:t>i &gt;= x_length</a:t>
            </a:r>
          </a:p>
          <a:p>
            <a:pPr marL="320675" lvl="1" indent="0" eaLnBrk="1" hangingPunct="1">
              <a:buFont typeface="Wingdings 2" pitchFamily="18" charset="2"/>
              <a:buNone/>
            </a:pPr>
            <a:r>
              <a:rPr lang="en-US" sz="1600" noProof="1" smtClean="0">
                <a:latin typeface="Courier New" pitchFamily="49" charset="0"/>
                <a:cs typeface="Courier New" pitchFamily="49" charset="0"/>
              </a:rPr>
              <a:t>return -1;         // target </a:t>
            </a:r>
            <a:r>
              <a:rPr lang="en-US" sz="1600" i="1" noProof="1" smtClean="0">
                <a:latin typeface="Courier New" pitchFamily="49" charset="0"/>
                <a:cs typeface="Courier New" pitchFamily="49" charset="0"/>
              </a:rPr>
              <a:t>not found</a:t>
            </a:r>
          </a:p>
          <a:p>
            <a:pPr marL="0" indent="0" eaLnBrk="1" hangingPunct="1">
              <a:buFont typeface="Wingdings" pitchFamily="2" charset="2"/>
              <a:buNone/>
            </a:pPr>
            <a:endParaRPr lang="en-US" sz="2000" smtClean="0">
              <a:latin typeface="Courier New" pitchFamily="49" charset="0"/>
              <a:cs typeface="Courier New" pitchFamily="49" charset="0"/>
            </a:endParaRPr>
          </a:p>
          <a:p>
            <a:pPr marL="0" indent="0" eaLnBrk="1" hangingPunct="1">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6" name="Line Callout 1 5"/>
          <p:cNvSpPr/>
          <p:nvPr/>
        </p:nvSpPr>
        <p:spPr>
          <a:xfrm>
            <a:off x="5029200" y="2590800"/>
            <a:ext cx="3733800" cy="1447800"/>
          </a:xfrm>
          <a:prstGeom prst="borderCallout1">
            <a:avLst>
              <a:gd name="adj1" fmla="val 18750"/>
              <a:gd name="adj2" fmla="val -8333"/>
              <a:gd name="adj3" fmla="val 125911"/>
              <a:gd name="adj4" fmla="val -774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a:solidFill>
                  <a:srgbClr val="FFFFFF"/>
                </a:solidFill>
                <a:cs typeface="Arial" charset="0"/>
              </a:rPr>
              <a:t>Therefore we can combine the loop invariant and the negation of the loop repetition condition to create this assertion</a:t>
            </a:r>
            <a:endParaRPr lang="en-US" b="0">
              <a:solidFill>
                <a:srgbClr val="FFFF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612775" y="228600"/>
            <a:ext cx="8153400" cy="990600"/>
          </a:xfrm>
        </p:spPr>
        <p:txBody>
          <a:bodyPr/>
          <a:lstStyle/>
          <a:p>
            <a:pPr eaLnBrk="1" hangingPunct="1"/>
            <a:r>
              <a:rPr lang="en-US" smtClean="0"/>
              <a:t>Loop Invariants (cont.)</a:t>
            </a:r>
          </a:p>
        </p:txBody>
      </p:sp>
      <p:sp>
        <p:nvSpPr>
          <p:cNvPr id="141314" name="Content Placeholder 2"/>
          <p:cNvSpPr>
            <a:spLocks noGrp="1"/>
          </p:cNvSpPr>
          <p:nvPr>
            <p:ph sz="quarter" idx="1"/>
          </p:nvPr>
        </p:nvSpPr>
        <p:spPr>
          <a:xfrm>
            <a:off x="612775" y="1600200"/>
            <a:ext cx="8153400" cy="4876800"/>
          </a:xfrm>
        </p:spPr>
        <p:txBody>
          <a:bodyPr/>
          <a:lstStyle/>
          <a:p>
            <a:pPr eaLnBrk="1" hangingPunct="1"/>
            <a:r>
              <a:rPr lang="en-US" smtClean="0"/>
              <a:t>A topic of computer science research is proving that a loop is correct by </a:t>
            </a:r>
          </a:p>
          <a:p>
            <a:pPr lvl="1" eaLnBrk="1" hangingPunct="1"/>
            <a:r>
              <a:rPr lang="en-US" smtClean="0"/>
              <a:t>writing an assertion that is a loop precondition </a:t>
            </a:r>
          </a:p>
          <a:p>
            <a:pPr lvl="1" eaLnBrk="1" hangingPunct="1"/>
            <a:r>
              <a:rPr lang="en-US" smtClean="0"/>
              <a:t>and an assertion that is a loop postcondition </a:t>
            </a:r>
          </a:p>
          <a:p>
            <a:pPr lvl="1" eaLnBrk="1" hangingPunct="1"/>
            <a:r>
              <a:rPr lang="en-US" smtClean="0"/>
              <a:t>and then proving that the postcondition assertion follows from the precondition assertion</a:t>
            </a:r>
          </a:p>
          <a:p>
            <a:pPr eaLnBrk="1" hangingPunct="1"/>
            <a:r>
              <a:rPr lang="en-US" smtClean="0"/>
              <a:t>This would constitute a proof that the loop is correct</a:t>
            </a:r>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612775" y="228600"/>
            <a:ext cx="8153400" cy="990600"/>
          </a:xfrm>
        </p:spPr>
        <p:txBody>
          <a:bodyPr/>
          <a:lstStyle/>
          <a:p>
            <a:pPr eaLnBrk="1" hangingPunct="1"/>
            <a:r>
              <a:rPr lang="en-US" smtClean="0"/>
              <a:t>The C++ </a:t>
            </a:r>
            <a:r>
              <a:rPr lang="en-US" sz="4000" smtClean="0">
                <a:latin typeface="Courier New" pitchFamily="49" charset="0"/>
                <a:cs typeface="Courier New" pitchFamily="49" charset="0"/>
              </a:rPr>
              <a:t>assert</a:t>
            </a:r>
            <a:r>
              <a:rPr lang="en-US" sz="4000" smtClean="0"/>
              <a:t> </a:t>
            </a:r>
            <a:r>
              <a:rPr lang="en-US" smtClean="0"/>
              <a:t>Macro</a:t>
            </a:r>
          </a:p>
        </p:txBody>
      </p:sp>
      <p:sp>
        <p:nvSpPr>
          <p:cNvPr id="3"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mtClean="0"/>
              <a:t>Assertions written as comments are valuable for understanding a program, but the programmer must check the actual code manually</a:t>
            </a:r>
          </a:p>
          <a:p>
            <a:pPr eaLnBrk="1" hangingPunct="1">
              <a:lnSpc>
                <a:spcPct val="90000"/>
              </a:lnSpc>
            </a:pPr>
            <a:r>
              <a:rPr lang="en-US" smtClean="0"/>
              <a:t>C++ provides an </a:t>
            </a:r>
            <a:r>
              <a:rPr lang="en-US" sz="2400" smtClean="0">
                <a:latin typeface="Courier New" pitchFamily="49" charset="0"/>
                <a:cs typeface="Courier New" pitchFamily="49" charset="0"/>
              </a:rPr>
              <a:t>assert</a:t>
            </a:r>
            <a:r>
              <a:rPr lang="en-US" sz="2400" smtClean="0"/>
              <a:t> </a:t>
            </a:r>
            <a:r>
              <a:rPr lang="en-US" smtClean="0"/>
              <a:t>macro (defined in the header </a:t>
            </a:r>
            <a:r>
              <a:rPr lang="en-US" smtClean="0">
                <a:latin typeface="Courier New" pitchFamily="49" charset="0"/>
                <a:cs typeface="Courier New" pitchFamily="49" charset="0"/>
              </a:rPr>
              <a:t>&lt;cassert&gt;) </a:t>
            </a:r>
            <a:r>
              <a:rPr lang="en-US" smtClean="0"/>
              <a:t>to give the assertion "teeth"</a:t>
            </a:r>
          </a:p>
          <a:p>
            <a:pPr eaLnBrk="1" hangingPunct="1">
              <a:lnSpc>
                <a:spcPct val="90000"/>
              </a:lnSpc>
            </a:pPr>
            <a:r>
              <a:rPr lang="en-US" smtClean="0"/>
              <a:t>Generally the </a:t>
            </a:r>
            <a:r>
              <a:rPr lang="en-US" sz="2400" smtClean="0">
                <a:latin typeface="Courier New" pitchFamily="49" charset="0"/>
                <a:cs typeface="Courier New" pitchFamily="49" charset="0"/>
              </a:rPr>
              <a:t>assert</a:t>
            </a:r>
            <a:r>
              <a:rPr lang="en-US" smtClean="0"/>
              <a:t> macro calls an internally defined function to print an error message and terminate the program if the asserted condition is not true</a:t>
            </a:r>
          </a:p>
          <a:p>
            <a:pPr eaLnBrk="1" hangingPunct="1">
              <a:lnSpc>
                <a:spcPct val="90000"/>
              </a:lnSpc>
            </a:pPr>
            <a:r>
              <a:rPr lang="en-US" smtClean="0"/>
              <a:t>The definition of the macro varies with different implementations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612775" y="228600"/>
            <a:ext cx="8153400" cy="990600"/>
          </a:xfrm>
        </p:spPr>
        <p:txBody>
          <a:bodyPr/>
          <a:lstStyle/>
          <a:p>
            <a:pPr eaLnBrk="1" hangingPunct="1"/>
            <a:r>
              <a:rPr lang="en-US" smtClean="0"/>
              <a:t>The C++ </a:t>
            </a:r>
            <a:r>
              <a:rPr lang="en-US" sz="4000" smtClean="0">
                <a:latin typeface="Courier New" pitchFamily="49" charset="0"/>
                <a:cs typeface="Courier New" pitchFamily="49" charset="0"/>
              </a:rPr>
              <a:t>assert</a:t>
            </a:r>
            <a:r>
              <a:rPr lang="en-US" sz="4000" smtClean="0"/>
              <a:t> </a:t>
            </a:r>
            <a:r>
              <a:rPr lang="en-US" smtClean="0"/>
              <a:t>Macro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143363" name="Picture 2"/>
          <p:cNvPicPr>
            <a:picLocks noChangeAspect="1" noChangeArrowheads="1"/>
          </p:cNvPicPr>
          <p:nvPr/>
        </p:nvPicPr>
        <p:blipFill>
          <a:blip r:embed="rId2"/>
          <a:srcRect/>
          <a:stretch>
            <a:fillRect/>
          </a:stretch>
        </p:blipFill>
        <p:spPr bwMode="auto">
          <a:xfrm>
            <a:off x="1223963" y="2200275"/>
            <a:ext cx="677227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Placeholder 4"/>
          <p:cNvSpPr>
            <a:spLocks noGrp="1"/>
          </p:cNvSpPr>
          <p:nvPr>
            <p:ph type="body" idx="1"/>
          </p:nvPr>
        </p:nvSpPr>
        <p:spPr/>
        <p:txBody>
          <a:bodyPr/>
          <a:lstStyle/>
          <a:p>
            <a:pPr eaLnBrk="1" hangingPunct="1"/>
            <a:r>
              <a:rPr lang="en-US" smtClean="0"/>
              <a:t>Section 2.6</a:t>
            </a:r>
          </a:p>
        </p:txBody>
      </p:sp>
      <p:sp>
        <p:nvSpPr>
          <p:cNvPr id="144386" name="Title 3"/>
          <p:cNvSpPr>
            <a:spLocks noGrp="1"/>
          </p:cNvSpPr>
          <p:nvPr>
            <p:ph type="title"/>
          </p:nvPr>
        </p:nvSpPr>
        <p:spPr/>
        <p:txBody>
          <a:bodyPr/>
          <a:lstStyle/>
          <a:p>
            <a:pPr eaLnBrk="1" hangingPunct="1"/>
            <a:r>
              <a:rPr lang="en-US" smtClean="0"/>
              <a:t>Efficiency of Algorithms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3"/>
          <p:cNvSpPr>
            <a:spLocks noGrp="1"/>
          </p:cNvSpPr>
          <p:nvPr>
            <p:ph type="title"/>
          </p:nvPr>
        </p:nvSpPr>
        <p:spPr>
          <a:xfrm>
            <a:off x="612775" y="228600"/>
            <a:ext cx="8153400" cy="990600"/>
          </a:xfrm>
        </p:spPr>
        <p:txBody>
          <a:bodyPr/>
          <a:lstStyle/>
          <a:p>
            <a:pPr eaLnBrk="1" hangingPunct="1"/>
            <a:r>
              <a:rPr lang="en-US" b="1" smtClean="0"/>
              <a:t>Efficiency of Algorithms</a:t>
            </a:r>
          </a:p>
        </p:txBody>
      </p:sp>
      <p:sp>
        <p:nvSpPr>
          <p:cNvPr id="59394" name="Content Placeholder 4"/>
          <p:cNvSpPr>
            <a:spLocks noGrp="1"/>
          </p:cNvSpPr>
          <p:nvPr>
            <p:ph sz="quarter" idx="1"/>
          </p:nvPr>
        </p:nvSpPr>
        <p:spPr>
          <a:xfrm>
            <a:off x="612775" y="1600200"/>
            <a:ext cx="8153400" cy="4495800"/>
          </a:xfrm>
        </p:spPr>
        <p:txBody>
          <a:bodyPr>
            <a:normAutofit fontScale="85000" lnSpcReduction="20000"/>
          </a:bodyPr>
          <a:lstStyle/>
          <a:p>
            <a:pPr eaLnBrk="1" hangingPunct="1">
              <a:defRPr/>
            </a:pPr>
            <a:r>
              <a:rPr lang="en-US" dirty="0" smtClean="0"/>
              <a:t>Getting a precise measure of the performance of an algorithm is difficult</a:t>
            </a:r>
          </a:p>
          <a:p>
            <a:pPr eaLnBrk="1" hangingPunct="1">
              <a:defRPr/>
            </a:pPr>
            <a:r>
              <a:rPr lang="en-US" dirty="0" smtClean="0"/>
              <a:t>We can try to approximate the effect of a </a:t>
            </a:r>
            <a:r>
              <a:rPr lang="en-US" i="1" dirty="0" smtClean="0"/>
              <a:t>change</a:t>
            </a:r>
            <a:r>
              <a:rPr lang="en-US" dirty="0" smtClean="0"/>
              <a:t> in the number of data items, </a:t>
            </a:r>
            <a:r>
              <a:rPr lang="en-US" i="1" dirty="0" smtClean="0"/>
              <a:t>n</a:t>
            </a:r>
            <a:r>
              <a:rPr lang="en-US" dirty="0" smtClean="0"/>
              <a:t>, that an algorithm processes</a:t>
            </a:r>
          </a:p>
          <a:p>
            <a:pPr eaLnBrk="1" hangingPunct="1">
              <a:defRPr/>
            </a:pPr>
            <a:r>
              <a:rPr lang="en-US" dirty="0" smtClean="0"/>
              <a:t>In this way we can see how an algorithm's execution time increases with respect to </a:t>
            </a:r>
            <a:r>
              <a:rPr lang="en-US" i="1" dirty="0" smtClean="0"/>
              <a:t>n</a:t>
            </a:r>
            <a:r>
              <a:rPr lang="en-US" dirty="0" smtClean="0"/>
              <a:t>, so we can compare two algorithms by examining their growth rate</a:t>
            </a:r>
          </a:p>
          <a:p>
            <a:pPr eaLnBrk="1" hangingPunct="1">
              <a:defRPr/>
            </a:pPr>
            <a:r>
              <a:rPr lang="en-US" dirty="0" smtClean="0"/>
              <a:t>For many problems there are algorithms that are relatively obvious but inefficient</a:t>
            </a:r>
          </a:p>
          <a:p>
            <a:pPr eaLnBrk="1" hangingPunct="1">
              <a:defRPr/>
            </a:pPr>
            <a:r>
              <a:rPr lang="en-US" dirty="0" smtClean="0"/>
              <a:t>Even though computers are getting faster, with larger memories,  algorithm growth rates can be so large that no computer can solve the problem above a certain size</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Run-time Errors: Division by Zero (cont.)</a:t>
            </a:r>
            <a:endParaRPr lang="en-US" dirty="0"/>
          </a:p>
        </p:txBody>
      </p:sp>
      <p:sp>
        <p:nvSpPr>
          <p:cNvPr id="3" name="Content Placeholder 2"/>
          <p:cNvSpPr>
            <a:spLocks noGrp="1"/>
          </p:cNvSpPr>
          <p:nvPr>
            <p:ph sz="quarter" idx="1"/>
          </p:nvPr>
        </p:nvSpPr>
        <p:spPr>
          <a:xfrm>
            <a:off x="612775" y="1600200"/>
            <a:ext cx="8153400" cy="4876800"/>
          </a:xfrm>
        </p:spPr>
        <p:txBody>
          <a:bodyPr/>
          <a:lstStyle/>
          <a:p>
            <a:pPr marL="595312" lvl="2" indent="0" eaLnBrk="1" hangingPunct="1">
              <a:buFont typeface="Wingdings" pitchFamily="2" charset="2"/>
              <a:buNone/>
              <a:defRPr/>
            </a:pPr>
            <a:r>
              <a:rPr lang="en-US" dirty="0" smtClean="0">
                <a:latin typeface="Courier New" pitchFamily="49" charset="0"/>
                <a:cs typeface="Courier New" pitchFamily="49" charset="0"/>
              </a:rPr>
              <a:t>average = sum / count;</a:t>
            </a:r>
          </a:p>
          <a:p>
            <a:pPr eaLnBrk="1" hangingPunct="1">
              <a:defRPr/>
            </a:pPr>
            <a:endParaRPr lang="en-US" sz="1050" dirty="0" smtClean="0"/>
          </a:p>
          <a:p>
            <a:pPr eaLnBrk="1" hangingPunct="1">
              <a:defRPr/>
            </a:pPr>
            <a:r>
              <a:rPr lang="en-US" dirty="0" smtClean="0"/>
              <a:t>Under the Linux operating system, you merely get the message:</a:t>
            </a:r>
          </a:p>
          <a:p>
            <a:pPr eaLnBrk="1" hangingPunct="1">
              <a:defRPr/>
            </a:pPr>
            <a:endParaRPr lang="en-US" dirty="0" smtClean="0"/>
          </a:p>
          <a:p>
            <a:pPr marL="595312" lvl="2" indent="0" eaLnBrk="1" hangingPunct="1">
              <a:buClr>
                <a:srgbClr val="438086"/>
              </a:buClr>
              <a:buFont typeface="Wingdings" pitchFamily="2" charset="2"/>
              <a:buNone/>
              <a:defRPr/>
            </a:pPr>
            <a:r>
              <a:rPr lang="en-US" dirty="0" smtClean="0">
                <a:solidFill>
                  <a:prstClr val="black"/>
                </a:solidFill>
                <a:latin typeface="Courier New" pitchFamily="49" charset="0"/>
                <a:cs typeface="Courier New" pitchFamily="49" charset="0"/>
              </a:rPr>
              <a:t>Floating point exception</a:t>
            </a:r>
            <a:endParaRPr lang="en-US" dirty="0">
              <a:solidFill>
                <a:prstClr val="black"/>
              </a:solidFill>
              <a:latin typeface="Courier New" pitchFamily="49" charset="0"/>
              <a:cs typeface="Courier New" pitchFamily="49" charset="0"/>
            </a:endParaRPr>
          </a:p>
          <a:p>
            <a:pPr eaLnBrk="1" hangingPunct="1">
              <a:defRPr/>
            </a:pPr>
            <a:endParaRPr lang="en-US" dirty="0" smtClean="0"/>
          </a:p>
          <a:p>
            <a:pPr eaLnBrk="1" hangingPunct="1">
              <a:defRPr/>
            </a:pPr>
            <a:endParaRPr lang="en-US" dirty="0"/>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146434" name="Content Placeholder 4"/>
          <p:cNvSpPr>
            <a:spLocks noGrp="1"/>
          </p:cNvSpPr>
          <p:nvPr>
            <p:ph sz="quarter" idx="1"/>
          </p:nvPr>
        </p:nvSpPr>
        <p:spPr>
          <a:xfrm>
            <a:off x="612775" y="1600200"/>
            <a:ext cx="8153400" cy="4495800"/>
          </a:xfrm>
        </p:spPr>
        <p:txBody>
          <a:bodyPr/>
          <a:lstStyle/>
          <a:p>
            <a:pPr eaLnBrk="1" hangingPunct="1"/>
            <a:r>
              <a:rPr lang="en-US" smtClean="0"/>
              <a:t>Consider the following function which searches an array for a value:</a:t>
            </a:r>
            <a:endParaRPr lang="en-US" sz="20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r>
              <a:rPr lang="en-US" sz="1800" smtClean="0">
                <a:latin typeface="Courier New" pitchFamily="49" charset="0"/>
                <a:cs typeface="Courier New" pitchFamily="49" charset="0"/>
              </a:rPr>
              <a:t>int search(int x[], int x_length, int target) {</a:t>
            </a:r>
          </a:p>
          <a:p>
            <a:pPr marL="400050" lvl="1" indent="0" eaLnBrk="1" hangingPunct="1">
              <a:buFont typeface="Wingdings 2" pitchFamily="18" charset="2"/>
              <a:buNone/>
            </a:pPr>
            <a:r>
              <a:rPr lang="en-US" sz="1800" smtClean="0">
                <a:latin typeface="Courier New" pitchFamily="49" charset="0"/>
                <a:cs typeface="Courier New" pitchFamily="49" charset="0"/>
              </a:rPr>
              <a:t>  for(int i = 0; i &lt; x_length; i++) {</a:t>
            </a:r>
          </a:p>
          <a:p>
            <a:pPr marL="400050" lvl="1" indent="0" eaLnBrk="1" hangingPunct="1">
              <a:buFont typeface="Wingdings 2" pitchFamily="18" charset="2"/>
              <a:buNone/>
            </a:pPr>
            <a:r>
              <a:rPr lang="en-US" sz="1800" smtClean="0">
                <a:latin typeface="Courier New" pitchFamily="49" charset="0"/>
                <a:cs typeface="Courier New" pitchFamily="49" charset="0"/>
              </a:rPr>
              <a:t>    if (x[i] == target)</a:t>
            </a:r>
          </a:p>
          <a:p>
            <a:pPr marL="400050" lvl="1" indent="0" eaLnBrk="1" hangingPunct="1">
              <a:buFont typeface="Wingdings 2" pitchFamily="18" charset="2"/>
              <a:buNone/>
            </a:pPr>
            <a:r>
              <a:rPr lang="en-US" sz="1800" smtClean="0">
                <a:latin typeface="Courier New" pitchFamily="49" charset="0"/>
                <a:cs typeface="Courier New" pitchFamily="49" charset="0"/>
              </a:rPr>
              <a:t>      return i;</a:t>
            </a:r>
          </a:p>
          <a:p>
            <a:pPr marL="400050" lvl="1" indent="0" eaLnBrk="1" hangingPunct="1">
              <a:buFont typeface="Wingdings 2" pitchFamily="18" charset="2"/>
              <a:buNone/>
            </a:pPr>
            <a:r>
              <a:rPr lang="en-US" sz="1800" smtClean="0">
                <a:latin typeface="Courier New" pitchFamily="49" charset="0"/>
                <a:cs typeface="Courier New" pitchFamily="49" charset="0"/>
              </a:rPr>
              <a:t>  }</a:t>
            </a:r>
          </a:p>
          <a:p>
            <a:pPr marL="400050" lvl="1" indent="0" eaLnBrk="1" hangingPunct="1">
              <a:buFont typeface="Wingdings 2" pitchFamily="18" charset="2"/>
              <a:buNone/>
            </a:pPr>
            <a:r>
              <a:rPr lang="en-US" sz="1800" smtClean="0">
                <a:latin typeface="Courier New" pitchFamily="49" charset="0"/>
                <a:cs typeface="Courier New" pitchFamily="49" charset="0"/>
              </a:rPr>
              <a:t>  return -1; // target not found</a:t>
            </a:r>
          </a:p>
          <a:p>
            <a:pPr marL="400050" lvl="1" indent="0" eaLnBrk="1" hangingPunct="1">
              <a:buFont typeface="Wingdings 2" pitchFamily="18" charset="2"/>
              <a:buNone/>
            </a:pPr>
            <a:r>
              <a:rPr lang="en-US" sz="18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147458" name="Content Placeholder 4"/>
          <p:cNvSpPr>
            <a:spLocks noGrp="1"/>
          </p:cNvSpPr>
          <p:nvPr>
            <p:ph sz="quarter" idx="1"/>
          </p:nvPr>
        </p:nvSpPr>
        <p:spPr>
          <a:xfrm>
            <a:off x="612775" y="1600200"/>
            <a:ext cx="8153400" cy="4495800"/>
          </a:xfrm>
        </p:spPr>
        <p:txBody>
          <a:bodyPr/>
          <a:lstStyle/>
          <a:p>
            <a:pPr eaLnBrk="1" hangingPunct="1"/>
            <a:r>
              <a:rPr lang="en-US" smtClean="0"/>
              <a:t>Consider the following function which searches an array for a value:</a:t>
            </a:r>
            <a:endParaRPr lang="en-US" sz="20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r>
              <a:rPr lang="en-US" sz="1800" smtClean="0">
                <a:latin typeface="Courier New" pitchFamily="49" charset="0"/>
                <a:cs typeface="Courier New" pitchFamily="49" charset="0"/>
              </a:rPr>
              <a:t>int search(int x[], int x_length, int target) {</a:t>
            </a:r>
          </a:p>
          <a:p>
            <a:pPr marL="400050" lvl="1" indent="0" eaLnBrk="1" hangingPunct="1">
              <a:buFont typeface="Wingdings 2" pitchFamily="18" charset="2"/>
              <a:buNone/>
            </a:pPr>
            <a:r>
              <a:rPr lang="en-US" sz="1800" smtClean="0">
                <a:latin typeface="Courier New" pitchFamily="49" charset="0"/>
                <a:cs typeface="Courier New" pitchFamily="49" charset="0"/>
              </a:rPr>
              <a:t>  for(int i = 0; i &lt; x_length; i++) {</a:t>
            </a:r>
          </a:p>
          <a:p>
            <a:pPr marL="400050" lvl="1" indent="0" eaLnBrk="1" hangingPunct="1">
              <a:buFont typeface="Wingdings 2" pitchFamily="18" charset="2"/>
              <a:buNone/>
            </a:pPr>
            <a:r>
              <a:rPr lang="en-US" sz="1800" smtClean="0">
                <a:latin typeface="Courier New" pitchFamily="49" charset="0"/>
                <a:cs typeface="Courier New" pitchFamily="49" charset="0"/>
              </a:rPr>
              <a:t>    if (x[i] == target)</a:t>
            </a:r>
          </a:p>
          <a:p>
            <a:pPr marL="400050" lvl="1" indent="0" eaLnBrk="1" hangingPunct="1">
              <a:buFont typeface="Wingdings 2" pitchFamily="18" charset="2"/>
              <a:buNone/>
            </a:pPr>
            <a:r>
              <a:rPr lang="en-US" sz="1800" smtClean="0">
                <a:latin typeface="Courier New" pitchFamily="49" charset="0"/>
                <a:cs typeface="Courier New" pitchFamily="49" charset="0"/>
              </a:rPr>
              <a:t>      return i;</a:t>
            </a:r>
          </a:p>
          <a:p>
            <a:pPr marL="400050" lvl="1" indent="0" eaLnBrk="1" hangingPunct="1">
              <a:buFont typeface="Wingdings 2" pitchFamily="18" charset="2"/>
              <a:buNone/>
            </a:pPr>
            <a:r>
              <a:rPr lang="en-US" sz="1800" smtClean="0">
                <a:latin typeface="Courier New" pitchFamily="49" charset="0"/>
                <a:cs typeface="Courier New" pitchFamily="49" charset="0"/>
              </a:rPr>
              <a:t>  }</a:t>
            </a:r>
          </a:p>
          <a:p>
            <a:pPr marL="400050" lvl="1" indent="0" eaLnBrk="1" hangingPunct="1">
              <a:buFont typeface="Wingdings 2" pitchFamily="18" charset="2"/>
              <a:buNone/>
            </a:pPr>
            <a:r>
              <a:rPr lang="en-US" sz="1800" smtClean="0">
                <a:latin typeface="Courier New" pitchFamily="49" charset="0"/>
                <a:cs typeface="Courier New" pitchFamily="49" charset="0"/>
              </a:rPr>
              <a:t>  return -1; // target not found</a:t>
            </a:r>
          </a:p>
          <a:p>
            <a:pPr marL="400050" lvl="1" indent="0" eaLnBrk="1" hangingPunct="1">
              <a:buFont typeface="Wingdings 2" pitchFamily="18" charset="2"/>
              <a:buNone/>
            </a:pPr>
            <a:r>
              <a:rPr lang="en-US" sz="1800" smtClean="0">
                <a:latin typeface="Courier New" pitchFamily="49" charset="0"/>
                <a:cs typeface="Courier New" pitchFamily="49" charset="0"/>
              </a:rPr>
              <a:t>}</a:t>
            </a:r>
          </a:p>
        </p:txBody>
      </p:sp>
      <p:sp>
        <p:nvSpPr>
          <p:cNvPr id="2" name="Rectangle 1"/>
          <p:cNvSpPr/>
          <p:nvPr/>
        </p:nvSpPr>
        <p:spPr>
          <a:xfrm>
            <a:off x="3276600" y="4038600"/>
            <a:ext cx="5257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charset="0"/>
              <a:buChar char="•"/>
              <a:defRPr/>
            </a:pPr>
            <a:r>
              <a:rPr lang="en-US" b="0">
                <a:solidFill>
                  <a:srgbClr val="FFFFFF"/>
                </a:solidFill>
                <a:cs typeface="Arial" charset="0"/>
              </a:rPr>
              <a:t>If the target is not present in the array, then the </a:t>
            </a:r>
            <a:r>
              <a:rPr lang="en-US" b="0">
                <a:solidFill>
                  <a:srgbClr val="FFFFFF"/>
                </a:solidFill>
                <a:latin typeface="Courier New" pitchFamily="49" charset="0"/>
                <a:cs typeface="Courier New" pitchFamily="49" charset="0"/>
              </a:rPr>
              <a:t>for</a:t>
            </a:r>
            <a:r>
              <a:rPr lang="en-US" b="0">
                <a:solidFill>
                  <a:srgbClr val="FFFFFF"/>
                </a:solidFill>
                <a:cs typeface="Arial" charset="0"/>
              </a:rPr>
              <a:t> loop will execute </a:t>
            </a:r>
            <a:r>
              <a:rPr lang="en-US" b="0">
                <a:solidFill>
                  <a:srgbClr val="FFFFFF"/>
                </a:solidFill>
                <a:latin typeface="Courier New" pitchFamily="49" charset="0"/>
                <a:cs typeface="Courier New" pitchFamily="49" charset="0"/>
              </a:rPr>
              <a:t>x_length</a:t>
            </a:r>
            <a:r>
              <a:rPr lang="en-US" b="0">
                <a:solidFill>
                  <a:srgbClr val="FFFFFF"/>
                </a:solidFill>
                <a:cs typeface="Arial" charset="0"/>
              </a:rPr>
              <a:t> times</a:t>
            </a:r>
          </a:p>
          <a:p>
            <a:pPr marL="285750" indent="-285750">
              <a:buFont typeface="Arial" charset="0"/>
              <a:buChar char="•"/>
              <a:defRPr/>
            </a:pPr>
            <a:r>
              <a:rPr lang="en-US" b="0">
                <a:solidFill>
                  <a:srgbClr val="FFFFFF"/>
                </a:solidFill>
                <a:cs typeface="Arial" charset="0"/>
              </a:rPr>
              <a:t>If the target is present, the </a:t>
            </a:r>
            <a:r>
              <a:rPr lang="en-US" b="0">
                <a:solidFill>
                  <a:srgbClr val="FFFFFF"/>
                </a:solidFill>
                <a:latin typeface="Courier New" pitchFamily="49" charset="0"/>
                <a:cs typeface="Courier New" pitchFamily="49" charset="0"/>
              </a:rPr>
              <a:t>for</a:t>
            </a:r>
            <a:r>
              <a:rPr lang="en-US" b="0">
                <a:solidFill>
                  <a:srgbClr val="FFFFFF"/>
                </a:solidFill>
                <a:cs typeface="Arial" charset="0"/>
              </a:rPr>
              <a:t> loop will execute (on average) </a:t>
            </a:r>
            <a:r>
              <a:rPr lang="en-US" b="0">
                <a:solidFill>
                  <a:srgbClr val="FFFFFF"/>
                </a:solidFill>
                <a:latin typeface="Courier New" pitchFamily="49" charset="0"/>
                <a:cs typeface="Courier New" pitchFamily="49" charset="0"/>
              </a:rPr>
              <a:t>x_length/2 </a:t>
            </a:r>
            <a:r>
              <a:rPr lang="en-US" b="0">
                <a:solidFill>
                  <a:srgbClr val="FFFFFF"/>
                </a:solidFill>
                <a:cs typeface="Arial" charset="0"/>
              </a:rPr>
              <a:t>times</a:t>
            </a:r>
          </a:p>
          <a:p>
            <a:pPr marL="285750" indent="-285750">
              <a:buFont typeface="Arial" charset="0"/>
              <a:buChar char="•"/>
              <a:defRPr/>
            </a:pPr>
            <a:r>
              <a:rPr lang="en-US" b="0">
                <a:solidFill>
                  <a:srgbClr val="FFFFFF"/>
                </a:solidFill>
                <a:cs typeface="Arial" charset="0"/>
              </a:rPr>
              <a:t>Therefore, the total execution time is directly proportional to </a:t>
            </a:r>
            <a:r>
              <a:rPr lang="en-US" b="0">
                <a:solidFill>
                  <a:srgbClr val="FFFFFF"/>
                </a:solidFill>
                <a:latin typeface="Courier New" pitchFamily="49" charset="0"/>
                <a:cs typeface="Courier New" pitchFamily="49" charset="0"/>
              </a:rPr>
              <a:t>x_length</a:t>
            </a:r>
          </a:p>
          <a:p>
            <a:pPr marL="285750" indent="-285750">
              <a:buFont typeface="Arial" charset="0"/>
              <a:buChar char="•"/>
              <a:defRPr/>
            </a:pPr>
            <a:r>
              <a:rPr lang="en-US" b="0">
                <a:solidFill>
                  <a:srgbClr val="FFFFFF"/>
                </a:solidFill>
                <a:cs typeface="Courier New" pitchFamily="49" charset="0"/>
              </a:rPr>
              <a:t>If we double the size of the array, we expect the time to double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62466" name="Content Placeholder 4"/>
          <p:cNvSpPr>
            <a:spLocks noGrp="1"/>
          </p:cNvSpPr>
          <p:nvPr>
            <p:ph sz="quarter" idx="1"/>
          </p:nvPr>
        </p:nvSpPr>
        <p:spPr>
          <a:xfrm>
            <a:off x="612775" y="1600200"/>
            <a:ext cx="8153400" cy="4495800"/>
          </a:xfrm>
        </p:spPr>
        <p:txBody>
          <a:bodyPr/>
          <a:lstStyle/>
          <a:p>
            <a:pPr eaLnBrk="1" hangingPunct="1">
              <a:defRPr/>
            </a:pPr>
            <a:r>
              <a:rPr lang="en-US" dirty="0" smtClean="0"/>
              <a:t>Consider a function to determine if two arrays have no common elements (using our previous search function):</a:t>
            </a:r>
          </a:p>
          <a:p>
            <a:pPr marL="400050" lvl="1" indent="0" eaLnBrk="1" hangingPunct="1">
              <a:buFont typeface="Wingdings 2" pitchFamily="18" charset="2"/>
              <a:buNone/>
              <a:defRPr/>
            </a:pPr>
            <a:endParaRPr lang="en-US" sz="1800" dirty="0" smtClean="0">
              <a:latin typeface="Courier New" pitchFamily="49" charset="0"/>
              <a:cs typeface="Courier New" pitchFamily="49" charset="0"/>
            </a:endParaRPr>
          </a:p>
          <a:p>
            <a:pPr marL="1379538" lvl="1" indent="-979488" eaLnBrk="1" hangingPunct="1">
              <a:buFont typeface="Wingdings 2" pitchFamily="18" charset="2"/>
              <a:buNone/>
              <a:defRPr/>
            </a:pPr>
            <a:r>
              <a:rPr lang="en-US" sz="1800" noProof="1" smtClean="0">
                <a:latin typeface="Courier New" pitchFamily="49" charset="0"/>
                <a:cs typeface="Courier New" pitchFamily="49" charset="0"/>
              </a:rPr>
              <a:t>bool are_different(int x[], int x_length, int y[], </a:t>
            </a:r>
            <a:br>
              <a:rPr lang="en-US" sz="1800" noProof="1" smtClean="0">
                <a:latin typeface="Courier New" pitchFamily="49" charset="0"/>
                <a:cs typeface="Courier New" pitchFamily="49" charset="0"/>
              </a:rPr>
            </a:br>
            <a:r>
              <a:rPr lang="en-US" sz="1800" noProof="1" smtClean="0">
                <a:latin typeface="Courier New" pitchFamily="49" charset="0"/>
                <a:cs typeface="Courier New" pitchFamily="49" charset="0"/>
              </a:rPr>
              <a:t>int y_length)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for(int i = 0; i &lt; x_length; i++)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if (search(y,y_length, x[i]) != -1)</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return false;</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return true;</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62466" name="Content Placeholder 4"/>
          <p:cNvSpPr>
            <a:spLocks noGrp="1"/>
          </p:cNvSpPr>
          <p:nvPr>
            <p:ph sz="quarter" idx="1"/>
          </p:nvPr>
        </p:nvSpPr>
        <p:spPr>
          <a:xfrm>
            <a:off x="612775" y="1600200"/>
            <a:ext cx="8153400" cy="4495800"/>
          </a:xfrm>
        </p:spPr>
        <p:txBody>
          <a:bodyPr/>
          <a:lstStyle/>
          <a:p>
            <a:pPr eaLnBrk="1" hangingPunct="1">
              <a:defRPr/>
            </a:pPr>
            <a:r>
              <a:rPr lang="en-US" dirty="0" smtClean="0"/>
              <a:t>Consider a function to determine if two arrays have no common elements (using our previous search function):</a:t>
            </a:r>
          </a:p>
          <a:p>
            <a:pPr marL="400050" lvl="1" indent="0" eaLnBrk="1" hangingPunct="1">
              <a:buFont typeface="Wingdings 2" pitchFamily="18" charset="2"/>
              <a:buNone/>
              <a:defRPr/>
            </a:pPr>
            <a:endParaRPr lang="en-US" sz="1800" dirty="0" smtClean="0">
              <a:latin typeface="Courier New" pitchFamily="49" charset="0"/>
              <a:cs typeface="Courier New" pitchFamily="49" charset="0"/>
            </a:endParaRPr>
          </a:p>
          <a:p>
            <a:pPr marL="1379538" lvl="1" indent="-979488" eaLnBrk="1" hangingPunct="1">
              <a:buFont typeface="Wingdings 2" pitchFamily="18" charset="2"/>
              <a:buNone/>
              <a:defRPr/>
            </a:pPr>
            <a:r>
              <a:rPr lang="en-US" sz="1800" noProof="1" smtClean="0">
                <a:latin typeface="Courier New" pitchFamily="49" charset="0"/>
                <a:cs typeface="Courier New" pitchFamily="49" charset="0"/>
              </a:rPr>
              <a:t>bool are_different(int x[], int x_length, int y[], </a:t>
            </a:r>
            <a:br>
              <a:rPr lang="en-US" sz="1800" noProof="1" smtClean="0">
                <a:latin typeface="Courier New" pitchFamily="49" charset="0"/>
                <a:cs typeface="Courier New" pitchFamily="49" charset="0"/>
              </a:rPr>
            </a:br>
            <a:r>
              <a:rPr lang="en-US" sz="1800" noProof="1" smtClean="0">
                <a:latin typeface="Courier New" pitchFamily="49" charset="0"/>
                <a:cs typeface="Courier New" pitchFamily="49" charset="0"/>
              </a:rPr>
              <a:t>int y_length)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for(int i = 0; i &lt; x_length; i++)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if (search(y,y_length, x[i]) != -1)</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return false;</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  return true;</a:t>
            </a:r>
          </a:p>
          <a:p>
            <a:pPr marL="400050" lvl="1" indent="0" eaLnBrk="1" hangingPunct="1">
              <a:buFont typeface="Wingdings 2" pitchFamily="18" charset="2"/>
              <a:buNone/>
              <a:defRPr/>
            </a:pPr>
            <a:r>
              <a:rPr lang="en-US" sz="1800" noProof="1" smtClean="0">
                <a:latin typeface="Courier New" pitchFamily="49" charset="0"/>
                <a:cs typeface="Courier New" pitchFamily="49" charset="0"/>
              </a:rPr>
              <a:t>}</a:t>
            </a:r>
          </a:p>
        </p:txBody>
      </p:sp>
      <p:sp>
        <p:nvSpPr>
          <p:cNvPr id="2" name="Rectangle 1"/>
          <p:cNvSpPr/>
          <p:nvPr/>
        </p:nvSpPr>
        <p:spPr>
          <a:xfrm>
            <a:off x="3886200" y="4724400"/>
            <a:ext cx="4953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n-US" dirty="0"/>
              <a:t>The </a:t>
            </a:r>
            <a:r>
              <a:rPr lang="en-US" dirty="0">
                <a:latin typeface="Courier New" pitchFamily="49" charset="0"/>
                <a:cs typeface="Courier New" pitchFamily="49" charset="0"/>
              </a:rPr>
              <a:t>for</a:t>
            </a:r>
            <a:r>
              <a:rPr lang="en-US" dirty="0"/>
              <a:t> loop will execute </a:t>
            </a:r>
            <a:r>
              <a:rPr lang="en-US" dirty="0" err="1">
                <a:latin typeface="Courier New" pitchFamily="49" charset="0"/>
                <a:cs typeface="Courier New" pitchFamily="49" charset="0"/>
              </a:rPr>
              <a:t>x_length</a:t>
            </a:r>
            <a:r>
              <a:rPr lang="en-US" dirty="0"/>
              <a:t> times</a:t>
            </a:r>
          </a:p>
          <a:p>
            <a:pPr marL="285750" indent="-285750">
              <a:buFont typeface="Arial" pitchFamily="34" charset="0"/>
              <a:buChar char="•"/>
              <a:defRPr/>
            </a:pPr>
            <a:r>
              <a:rPr lang="en-US" dirty="0"/>
              <a:t>But it will call </a:t>
            </a:r>
            <a:r>
              <a:rPr lang="en-US" dirty="0">
                <a:latin typeface="Courier New" pitchFamily="49" charset="0"/>
                <a:cs typeface="Courier New" pitchFamily="49" charset="0"/>
              </a:rPr>
              <a:t>search</a:t>
            </a:r>
            <a:r>
              <a:rPr lang="en-US" dirty="0"/>
              <a:t>, which will execute </a:t>
            </a:r>
            <a:r>
              <a:rPr lang="en-US" dirty="0" err="1">
                <a:latin typeface="Courier New" pitchFamily="49" charset="0"/>
                <a:cs typeface="Courier New" pitchFamily="49" charset="0"/>
              </a:rPr>
              <a:t>y_length</a:t>
            </a:r>
            <a:r>
              <a:rPr lang="en-US" dirty="0"/>
              <a:t> times</a:t>
            </a:r>
          </a:p>
          <a:p>
            <a:pPr marL="285750" indent="-285750">
              <a:buFont typeface="Arial" pitchFamily="34" charset="0"/>
              <a:buChar char="•"/>
              <a:defRPr/>
            </a:pPr>
            <a:r>
              <a:rPr lang="en-US" dirty="0"/>
              <a:t>The total execution time is proportional to (</a:t>
            </a:r>
            <a:r>
              <a:rPr lang="en-US" dirty="0" err="1">
                <a:latin typeface="Courier New" pitchFamily="49" charset="0"/>
                <a:cs typeface="Courier New" pitchFamily="49" charset="0"/>
              </a:rPr>
              <a:t>x_length</a:t>
            </a:r>
            <a:r>
              <a:rPr lang="en-US" dirty="0">
                <a:latin typeface="Courier New" pitchFamily="49" charset="0"/>
                <a:cs typeface="Courier New" pitchFamily="49" charset="0"/>
              </a:rPr>
              <a:t> </a:t>
            </a:r>
            <a:r>
              <a:rPr lang="en-US" dirty="0">
                <a:cs typeface="Courier New" pitchFamily="49" charset="0"/>
              </a:rPr>
              <a:t>*</a:t>
            </a:r>
            <a:r>
              <a:rPr lang="en-US" dirty="0">
                <a:latin typeface="Courier New" pitchFamily="49" charset="0"/>
                <a:cs typeface="Courier New" pitchFamily="49" charset="0"/>
              </a:rPr>
              <a:t> </a:t>
            </a:r>
            <a:r>
              <a:rPr lang="en-US" dirty="0" err="1">
                <a:latin typeface="Courier New" pitchFamily="49" charset="0"/>
                <a:cs typeface="Courier New" pitchFamily="49" charset="0"/>
              </a:rPr>
              <a:t>y_length</a:t>
            </a:r>
            <a:r>
              <a:rPr lang="en-US"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5" name="Content Placeholder 4"/>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Consider a function that determines whether each item in an array is unique</a:t>
            </a:r>
          </a:p>
          <a:p>
            <a:pPr marL="320040" indent="-320040" eaLnBrk="1" fontAlgn="auto" hangingPunct="1">
              <a:spcAft>
                <a:spcPts val="0"/>
              </a:spcAft>
              <a:buFont typeface="Wingdings"/>
              <a:buChar char=""/>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are_unique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x[],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for(int i=0; </a:t>
            </a:r>
            <a:r>
              <a:rPr lang="en-US" sz="1800" dirty="0">
                <a:latin typeface="Courier New" pitchFamily="49" charset="0"/>
                <a:cs typeface="Courier New" pitchFamily="49" charset="0"/>
              </a:rPr>
              <a:t>i</a:t>
            </a:r>
            <a:r>
              <a:rPr lang="en-US" sz="1800" dirty="0" smtClean="0">
                <a:latin typeface="Courier New" pitchFamily="49" charset="0"/>
                <a:cs typeface="Courier New" pitchFamily="49" charset="0"/>
              </a:rPr>
              <a:t>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i++)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for(int j=0; j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j++)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(i != j &amp;&amp; x[i] == x[j])</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false;</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true;</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5" name="Content Placeholder 4"/>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Consider a function that determines whether each item in an array is unique</a:t>
            </a:r>
          </a:p>
          <a:p>
            <a:pPr marL="320040" indent="-320040" eaLnBrk="1" fontAlgn="auto" hangingPunct="1">
              <a:spcAft>
                <a:spcPts val="0"/>
              </a:spcAft>
              <a:buFont typeface="Wingdings"/>
              <a:buChar char=""/>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are_unique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x[],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for(int i=0; </a:t>
            </a:r>
            <a:r>
              <a:rPr lang="en-US" sz="1800" dirty="0">
                <a:latin typeface="Courier New" pitchFamily="49" charset="0"/>
                <a:cs typeface="Courier New" pitchFamily="49" charset="0"/>
              </a:rPr>
              <a:t>i</a:t>
            </a:r>
            <a:r>
              <a:rPr lang="en-US" sz="1800" dirty="0" smtClean="0">
                <a:latin typeface="Courier New" pitchFamily="49" charset="0"/>
                <a:cs typeface="Courier New" pitchFamily="49" charset="0"/>
              </a:rPr>
              <a:t>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i++)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for(int j=0; j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j++)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(i != j &amp;&amp; x[i] == x[j])</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false;</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true;</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a:t>
            </a:r>
          </a:p>
        </p:txBody>
      </p:sp>
      <p:sp>
        <p:nvSpPr>
          <p:cNvPr id="2" name="Rectangle 1"/>
          <p:cNvSpPr/>
          <p:nvPr/>
        </p:nvSpPr>
        <p:spPr>
          <a:xfrm>
            <a:off x="4191000" y="4191000"/>
            <a:ext cx="4648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itchFamily="34" charset="0"/>
              <a:buChar char="•"/>
              <a:defRPr/>
            </a:pPr>
            <a:r>
              <a:rPr lang="en-US" dirty="0"/>
              <a:t>If all values are unique, the </a:t>
            </a:r>
            <a:r>
              <a:rPr lang="en-US" dirty="0">
                <a:latin typeface="Courier New" pitchFamily="49" charset="0"/>
                <a:cs typeface="Courier New" pitchFamily="49" charset="0"/>
              </a:rPr>
              <a:t>for</a:t>
            </a:r>
            <a:r>
              <a:rPr lang="en-US" dirty="0"/>
              <a:t> loop with </a:t>
            </a:r>
            <a:r>
              <a:rPr lang="en-US" dirty="0" err="1">
                <a:latin typeface="Courier New" pitchFamily="49" charset="0"/>
                <a:cs typeface="Courier New" pitchFamily="49" charset="0"/>
              </a:rPr>
              <a:t>i</a:t>
            </a:r>
            <a:r>
              <a:rPr lang="en-US" dirty="0"/>
              <a:t> as index will execute </a:t>
            </a:r>
            <a:r>
              <a:rPr lang="en-US" dirty="0" err="1">
                <a:latin typeface="Courier New" pitchFamily="49" charset="0"/>
                <a:cs typeface="Courier New" pitchFamily="49" charset="0"/>
              </a:rPr>
              <a:t>x_length</a:t>
            </a:r>
            <a:r>
              <a:rPr lang="en-US" dirty="0"/>
              <a:t> times</a:t>
            </a:r>
          </a:p>
          <a:p>
            <a:pPr marL="285750" indent="-285750">
              <a:buFont typeface="Arial" pitchFamily="34" charset="0"/>
              <a:buChar char="•"/>
              <a:defRPr/>
            </a:pPr>
            <a:r>
              <a:rPr lang="en-US" dirty="0"/>
              <a:t>Inside this loop, the </a:t>
            </a:r>
            <a:r>
              <a:rPr lang="en-US" dirty="0">
                <a:latin typeface="Courier New" pitchFamily="49" charset="0"/>
                <a:cs typeface="Courier New" pitchFamily="49" charset="0"/>
              </a:rPr>
              <a:t>for</a:t>
            </a:r>
            <a:r>
              <a:rPr lang="en-US" dirty="0"/>
              <a:t> loop with</a:t>
            </a:r>
            <a:r>
              <a:rPr lang="en-US" dirty="0">
                <a:latin typeface="Courier New" pitchFamily="49" charset="0"/>
                <a:cs typeface="Courier New" pitchFamily="49" charset="0"/>
              </a:rPr>
              <a:t> j </a:t>
            </a:r>
            <a:r>
              <a:rPr lang="en-US" dirty="0"/>
              <a:t>as index will execute </a:t>
            </a:r>
            <a:r>
              <a:rPr lang="en-US" dirty="0" err="1">
                <a:latin typeface="Courier New" pitchFamily="49" charset="0"/>
                <a:cs typeface="Courier New" pitchFamily="49" charset="0"/>
              </a:rPr>
              <a:t>x_length</a:t>
            </a:r>
            <a:r>
              <a:rPr lang="en-US" dirty="0"/>
              <a:t> times</a:t>
            </a:r>
          </a:p>
          <a:p>
            <a:pPr marL="285750" indent="-285750">
              <a:buFont typeface="Arial" pitchFamily="34" charset="0"/>
              <a:buChar char="•"/>
              <a:defRPr/>
            </a:pPr>
            <a:r>
              <a:rPr lang="en-US" dirty="0"/>
              <a:t>The total number of times the loop body of the innermost loop will execute is (</a:t>
            </a:r>
            <a:r>
              <a:rPr lang="en-US" dirty="0" err="1">
                <a:latin typeface="Courier New" pitchFamily="49" charset="0"/>
                <a:cs typeface="Courier New" pitchFamily="49" charset="0"/>
              </a:rPr>
              <a:t>x.length</a:t>
            </a:r>
            <a:r>
              <a:rPr lang="en-US" dirty="0">
                <a:latin typeface="Courier New" pitchFamily="49" charset="0"/>
                <a:cs typeface="Courier New" pitchFamily="49" charset="0"/>
              </a:rPr>
              <a:t>)</a:t>
            </a:r>
            <a:r>
              <a:rPr lang="en-US" baseline="30000" dirty="0">
                <a:latin typeface="Courier New" pitchFamily="49" charset="0"/>
                <a:cs typeface="Courier New" pitchFamily="49" charset="0"/>
              </a:rPr>
              <a:t>2</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5" name="Content Placeholder 4"/>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The previous function was very inefficient.  We do twice as many tests as is necessary.  We can rewrite it as follows:</a:t>
            </a:r>
          </a:p>
          <a:p>
            <a:pPr marL="320040" indent="-320040" eaLnBrk="1" fontAlgn="auto" hangingPunct="1">
              <a:spcAft>
                <a:spcPts val="0"/>
              </a:spcAft>
              <a:buFont typeface="Wingdings"/>
              <a:buChar char=""/>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are_unique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x[],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for(</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0; </a:t>
            </a:r>
            <a:r>
              <a:rPr lang="en-US" sz="1800" dirty="0">
                <a:latin typeface="Courier New" pitchFamily="49" charset="0"/>
                <a:cs typeface="Courier New" pitchFamily="49" charset="0"/>
              </a:rPr>
              <a:t>i</a:t>
            </a:r>
            <a:r>
              <a:rPr lang="en-US" sz="1800" dirty="0" smtClean="0">
                <a:latin typeface="Courier New" pitchFamily="49" charset="0"/>
                <a:cs typeface="Courier New" pitchFamily="49" charset="0"/>
              </a:rPr>
              <a:t>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i++)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for(</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j =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+ 1; j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j++)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(x[</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x[j])</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false;</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true;</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5" name="Content Placeholder 4"/>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The previous function was very inefficient.  We do twice as many tests as is necessary.  We can rewrite it as follows:</a:t>
            </a:r>
          </a:p>
          <a:p>
            <a:pPr marL="320040" indent="-320040" eaLnBrk="1" fontAlgn="auto" hangingPunct="1">
              <a:spcAft>
                <a:spcPts val="0"/>
              </a:spcAft>
              <a:buFont typeface="Wingdings"/>
              <a:buChar char=""/>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are_unique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x[],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for(</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0; </a:t>
            </a:r>
            <a:r>
              <a:rPr lang="en-US" sz="1800" dirty="0">
                <a:latin typeface="Courier New" pitchFamily="49" charset="0"/>
                <a:cs typeface="Courier New" pitchFamily="49" charset="0"/>
              </a:rPr>
              <a:t>i</a:t>
            </a:r>
            <a:r>
              <a:rPr lang="en-US" sz="1800" dirty="0" smtClean="0">
                <a:latin typeface="Courier New" pitchFamily="49" charset="0"/>
                <a:cs typeface="Courier New" pitchFamily="49" charset="0"/>
              </a:rPr>
              <a:t>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i++)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for(</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j = </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+ 1; j &lt; </a:t>
            </a:r>
            <a:r>
              <a:rPr lang="en-US" sz="1800" dirty="0" err="1" smtClean="0">
                <a:latin typeface="Courier New" pitchFamily="49" charset="0"/>
                <a:cs typeface="Courier New" pitchFamily="49" charset="0"/>
              </a:rPr>
              <a:t>x_length</a:t>
            </a:r>
            <a:r>
              <a:rPr lang="en-US" sz="1800" dirty="0" smtClean="0">
                <a:latin typeface="Courier New" pitchFamily="49" charset="0"/>
                <a:cs typeface="Courier New" pitchFamily="49" charset="0"/>
              </a:rPr>
              <a:t>; j++) {</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(x[</a:t>
            </a:r>
            <a:r>
              <a:rPr lang="en-US" sz="1800" dirty="0" err="1" smtClean="0">
                <a:latin typeface="Courier New" pitchFamily="49" charset="0"/>
                <a:cs typeface="Courier New" pitchFamily="49" charset="0"/>
              </a:rPr>
              <a:t>i</a:t>
            </a:r>
            <a:r>
              <a:rPr lang="en-US" sz="1800" dirty="0" smtClean="0">
                <a:latin typeface="Courier New" pitchFamily="49" charset="0"/>
                <a:cs typeface="Courier New" pitchFamily="49" charset="0"/>
              </a:rPr>
              <a:t>] == x[j])</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false;</a:t>
            </a:r>
          </a:p>
          <a:p>
            <a:pPr marL="400050" lvl="1" indent="0" eaLnBrk="1" fontAlgn="auto" hangingPunct="1">
              <a:spcAft>
                <a:spcPts val="0"/>
              </a:spcAft>
              <a:buFont typeface="Wingdings 2"/>
              <a:buNone/>
              <a:defRPr/>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  return true;</a:t>
            </a:r>
          </a:p>
          <a:p>
            <a:pPr marL="400050" lvl="1" indent="0" eaLnBrk="1" fontAlgn="auto" hangingPunct="1">
              <a:spcAft>
                <a:spcPts val="0"/>
              </a:spcAft>
              <a:buFont typeface="Wingdings 2"/>
              <a:buNone/>
              <a:defRPr/>
            </a:pPr>
            <a:r>
              <a:rPr lang="en-US" sz="1800" dirty="0" smtClean="0">
                <a:latin typeface="Courier New" pitchFamily="49" charset="0"/>
                <a:cs typeface="Courier New" pitchFamily="49" charset="0"/>
              </a:rPr>
              <a:t>}</a:t>
            </a:r>
          </a:p>
        </p:txBody>
      </p:sp>
      <p:sp>
        <p:nvSpPr>
          <p:cNvPr id="2" name="Line Callout 1 1"/>
          <p:cNvSpPr/>
          <p:nvPr/>
        </p:nvSpPr>
        <p:spPr>
          <a:xfrm>
            <a:off x="5943600" y="4114800"/>
            <a:ext cx="2667000" cy="2286000"/>
          </a:xfrm>
          <a:prstGeom prst="borderCallout1">
            <a:avLst>
              <a:gd name="adj1" fmla="val 18750"/>
              <a:gd name="adj2" fmla="val -8333"/>
              <a:gd name="adj3" fmla="val -3379"/>
              <a:gd name="adj4" fmla="val -625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This loop will execute </a:t>
            </a:r>
            <a:r>
              <a:rPr lang="en-US" sz="1600" dirty="0" err="1">
                <a:latin typeface="Courier New" pitchFamily="49" charset="0"/>
                <a:cs typeface="Courier New" pitchFamily="49" charset="0"/>
              </a:rPr>
              <a:t>x_length</a:t>
            </a:r>
            <a:r>
              <a:rPr lang="en-US" sz="1600" dirty="0">
                <a:latin typeface="Courier New" pitchFamily="49" charset="0"/>
                <a:cs typeface="Courier New" pitchFamily="49" charset="0"/>
              </a:rPr>
              <a:t> - 1 </a:t>
            </a:r>
            <a:r>
              <a:rPr lang="en-US" dirty="0"/>
              <a:t>times the first time.  The second time it will execute </a:t>
            </a:r>
            <a:r>
              <a:rPr lang="en-US" sz="1600" dirty="0" err="1">
                <a:latin typeface="Courier New" pitchFamily="49" charset="0"/>
                <a:cs typeface="Courier New" pitchFamily="49" charset="0"/>
              </a:rPr>
              <a:t>x_length</a:t>
            </a:r>
            <a:r>
              <a:rPr lang="en-US" sz="1600" dirty="0">
                <a:latin typeface="Courier New" pitchFamily="49" charset="0"/>
                <a:cs typeface="Courier New" pitchFamily="49" charset="0"/>
              </a:rPr>
              <a:t> - 2 </a:t>
            </a:r>
            <a:r>
              <a:rPr lang="en-US" dirty="0"/>
              <a:t>times, and so on.  The last time it will execute once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3"/>
          <p:cNvSpPr>
            <a:spLocks noGrp="1"/>
          </p:cNvSpPr>
          <p:nvPr>
            <p:ph type="title"/>
          </p:nvPr>
        </p:nvSpPr>
        <p:spPr>
          <a:xfrm>
            <a:off x="612775" y="228600"/>
            <a:ext cx="8153400" cy="990600"/>
          </a:xfrm>
        </p:spPr>
        <p:txBody>
          <a:bodyPr/>
          <a:lstStyle/>
          <a:p>
            <a:pPr eaLnBrk="1" hangingPunct="1"/>
            <a:r>
              <a:rPr lang="en-US" b="1" smtClean="0"/>
              <a:t>Efficiency of Algorithms (cont.)</a:t>
            </a:r>
          </a:p>
        </p:txBody>
      </p:sp>
      <p:sp>
        <p:nvSpPr>
          <p:cNvPr id="5" name="Content Placeholder 4"/>
          <p:cNvSpPr>
            <a:spLocks noGrp="1" noRot="1" noChangeAspect="1" noMove="1" noResize="1" noEditPoints="1" noAdjustHandles="1" noChangeArrowheads="1" noChangeShapeType="1" noTextEdit="1"/>
          </p:cNvSpPr>
          <p:nvPr>
            <p:ph sz="quarter" idx="1"/>
          </p:nvPr>
        </p:nvSpPr>
        <p:spPr>
          <a:xfrm>
            <a:off x="612775" y="1600200"/>
            <a:ext cx="8153400" cy="4495800"/>
          </a:xfrm>
          <a:blipFill rotWithShape="1">
            <a:blip r:embed="rId2"/>
            <a:stretch>
              <a:fillRect l="-374" t="-2171"/>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12775" y="228600"/>
            <a:ext cx="8153400" cy="990600"/>
          </a:xfrm>
        </p:spPr>
        <p:txBody>
          <a:bodyPr/>
          <a:lstStyle/>
          <a:p>
            <a:pPr eaLnBrk="1" hangingPunct="1"/>
            <a:r>
              <a:rPr lang="en-US" b="1" smtClean="0"/>
              <a:t>Big-O Notation</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eaLnBrk="1" hangingPunct="1">
              <a:defRPr/>
            </a:pPr>
            <a:r>
              <a:rPr lang="en-US" dirty="0" smtClean="0"/>
              <a:t>Understanding </a:t>
            </a:r>
            <a:r>
              <a:rPr lang="en-US" dirty="0"/>
              <a:t>how the execution time (and memory </a:t>
            </a:r>
            <a:r>
              <a:rPr lang="en-US" dirty="0" smtClean="0"/>
              <a:t>requirements) of </a:t>
            </a:r>
            <a:r>
              <a:rPr lang="en-US" dirty="0"/>
              <a:t>an algorithm grow as a function of increasing input size gives </a:t>
            </a:r>
            <a:r>
              <a:rPr lang="en-US" dirty="0" smtClean="0"/>
              <a:t>programmers a </a:t>
            </a:r>
            <a:r>
              <a:rPr lang="en-US" dirty="0"/>
              <a:t>tool for comparing various algorithms </a:t>
            </a:r>
            <a:r>
              <a:rPr lang="en-US" dirty="0" smtClean="0"/>
              <a:t>and determining </a:t>
            </a:r>
            <a:r>
              <a:rPr lang="en-US" dirty="0"/>
              <a:t>how they will </a:t>
            </a:r>
            <a:r>
              <a:rPr lang="en-US" dirty="0" smtClean="0"/>
              <a:t>perform</a:t>
            </a:r>
          </a:p>
          <a:p>
            <a:pPr eaLnBrk="1" hangingPunct="1">
              <a:defRPr/>
            </a:pPr>
            <a:r>
              <a:rPr lang="en-US" dirty="0" smtClean="0"/>
              <a:t>If the </a:t>
            </a:r>
            <a:r>
              <a:rPr lang="en-US" dirty="0"/>
              <a:t>time is approximately doubled when the number of inputs, </a:t>
            </a:r>
            <a:r>
              <a:rPr lang="en-US" i="1" dirty="0"/>
              <a:t>n</a:t>
            </a:r>
            <a:r>
              <a:rPr lang="en-US" dirty="0"/>
              <a:t>, is doubled, </a:t>
            </a:r>
            <a:r>
              <a:rPr lang="en-US" dirty="0" smtClean="0"/>
              <a:t>then the </a:t>
            </a:r>
            <a:r>
              <a:rPr lang="en-US" dirty="0"/>
              <a:t>algorithm grows at a linear </a:t>
            </a:r>
            <a:r>
              <a:rPr lang="en-US" dirty="0" smtClean="0"/>
              <a:t>rate</a:t>
            </a:r>
            <a:r>
              <a:rPr lang="en-US" dirty="0"/>
              <a:t> </a:t>
            </a:r>
            <a:r>
              <a:rPr lang="en-US" dirty="0" smtClean="0"/>
              <a:t>or a </a:t>
            </a:r>
            <a:r>
              <a:rPr lang="en-US" dirty="0"/>
              <a:t>growth rate </a:t>
            </a:r>
            <a:r>
              <a:rPr lang="en-US" dirty="0" smtClean="0"/>
              <a:t>of order </a:t>
            </a:r>
            <a:r>
              <a:rPr lang="en-US" i="1" dirty="0" smtClean="0"/>
              <a:t>n</a:t>
            </a:r>
            <a:endParaRPr lang="en-US" dirty="0" smtClean="0"/>
          </a:p>
          <a:p>
            <a:pPr eaLnBrk="1" hangingPunct="1">
              <a:defRPr/>
            </a:pPr>
            <a:r>
              <a:rPr lang="en-US" dirty="0" smtClean="0"/>
              <a:t>If </a:t>
            </a:r>
            <a:r>
              <a:rPr lang="en-US" dirty="0"/>
              <a:t>the time is approximately quadrupled when the </a:t>
            </a:r>
            <a:r>
              <a:rPr lang="en-US" dirty="0" smtClean="0"/>
              <a:t>number of </a:t>
            </a:r>
            <a:r>
              <a:rPr lang="en-US" dirty="0"/>
              <a:t>inputs is doubled, then the algorithm grows at a quadratic </a:t>
            </a:r>
            <a:r>
              <a:rPr lang="en-US" dirty="0" smtClean="0"/>
              <a:t>rate or at a </a:t>
            </a:r>
            <a:r>
              <a:rPr lang="en-US" dirty="0"/>
              <a:t>growth rate </a:t>
            </a:r>
            <a:r>
              <a:rPr lang="en-US" dirty="0" smtClean="0"/>
              <a:t>of order </a:t>
            </a:r>
            <a:r>
              <a:rPr lang="en-US" dirty="0"/>
              <a:t>of </a:t>
            </a:r>
            <a:r>
              <a:rPr lang="en-US" i="1" dirty="0" smtClean="0"/>
              <a:t>n</a:t>
            </a:r>
            <a:r>
              <a:rPr lang="en-US" baseline="30000" dirty="0" smtClean="0"/>
              <a:t>2</a:t>
            </a:r>
            <a:endParaRPr lang="en-US"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Run-time Errors: Division by Zero (cont.)</a:t>
            </a:r>
            <a:endParaRPr lang="en-US" dirty="0"/>
          </a:p>
        </p:txBody>
      </p:sp>
      <p:sp>
        <p:nvSpPr>
          <p:cNvPr id="3" name="Content Placeholder 2"/>
          <p:cNvSpPr>
            <a:spLocks noGrp="1"/>
          </p:cNvSpPr>
          <p:nvPr>
            <p:ph sz="quarter" idx="1"/>
          </p:nvPr>
        </p:nvSpPr>
        <p:spPr>
          <a:xfrm>
            <a:off x="612775" y="1600200"/>
            <a:ext cx="8153400" cy="4876800"/>
          </a:xfrm>
        </p:spPr>
        <p:txBody>
          <a:bodyPr/>
          <a:lstStyle/>
          <a:p>
            <a:pPr eaLnBrk="1" hangingPunct="1"/>
            <a:r>
              <a:rPr lang="en-US" dirty="0" smtClean="0"/>
              <a:t>You can guard against such a division with an </a:t>
            </a:r>
            <a:r>
              <a:rPr lang="en-US" sz="2300" dirty="0" smtClean="0">
                <a:solidFill>
                  <a:srgbClr val="000000"/>
                </a:solidFill>
                <a:latin typeface="Courier New" pitchFamily="49" charset="0"/>
                <a:cs typeface="Courier New" pitchFamily="49" charset="0"/>
              </a:rPr>
              <a:t>if</a:t>
            </a:r>
            <a:r>
              <a:rPr lang="en-US" dirty="0" smtClean="0"/>
              <a:t> statement:</a:t>
            </a:r>
          </a:p>
          <a:p>
            <a:pPr eaLnBrk="1" hangingPunct="1"/>
            <a:endParaRPr lang="en-US" dirty="0" smtClean="0"/>
          </a:p>
          <a:p>
            <a:pPr marL="593725" lvl="2" indent="0" eaLnBrk="1" hangingPunct="1">
              <a:buClr>
                <a:srgbClr val="438086"/>
              </a:buClr>
              <a:buFont typeface="Wingdings" pitchFamily="2" charset="2"/>
              <a:buNone/>
            </a:pPr>
            <a:r>
              <a:rPr lang="en-US" dirty="0" smtClean="0">
                <a:solidFill>
                  <a:srgbClr val="000000"/>
                </a:solidFill>
                <a:latin typeface="Courier New" pitchFamily="49" charset="0"/>
                <a:cs typeface="Courier New" pitchFamily="49" charset="0"/>
              </a:rPr>
              <a:t>if (count == 0)</a:t>
            </a:r>
          </a:p>
          <a:p>
            <a:pPr marL="593725" lvl="2" indent="0" eaLnBrk="1" hangingPunct="1">
              <a:buClr>
                <a:srgbClr val="438086"/>
              </a:buClr>
              <a:buFont typeface="Wingdings" pitchFamily="2" charset="2"/>
              <a:buNone/>
            </a:pPr>
            <a:r>
              <a:rPr lang="en-US" dirty="0" smtClean="0">
                <a:solidFill>
                  <a:srgbClr val="000000"/>
                </a:solidFill>
                <a:latin typeface="Courier New" pitchFamily="49" charset="0"/>
                <a:cs typeface="Courier New" pitchFamily="49" charset="0"/>
              </a:rPr>
              <a:t>  average = </a:t>
            </a:r>
            <a:r>
              <a:rPr lang="en-US" dirty="0" smtClean="0">
                <a:solidFill>
                  <a:srgbClr val="000000"/>
                </a:solidFill>
                <a:latin typeface="Courier New" pitchFamily="49" charset="0"/>
                <a:cs typeface="Courier New" pitchFamily="49" charset="0"/>
              </a:rPr>
              <a:t>0</a:t>
            </a:r>
            <a:r>
              <a:rPr lang="en-US" dirty="0" smtClean="0">
                <a:solidFill>
                  <a:srgbClr val="000000"/>
                </a:solidFill>
                <a:latin typeface="Courier New" pitchFamily="49" charset="0"/>
                <a:cs typeface="Courier New" pitchFamily="49" charset="0"/>
              </a:rPr>
              <a:t>.0</a:t>
            </a:r>
            <a:r>
              <a:rPr lang="en-US" dirty="0" smtClean="0">
                <a:solidFill>
                  <a:srgbClr val="000000"/>
                </a:solidFill>
                <a:latin typeface="Courier New" pitchFamily="49" charset="0"/>
                <a:cs typeface="Courier New" pitchFamily="49" charset="0"/>
              </a:rPr>
              <a:t>;</a:t>
            </a:r>
            <a:endParaRPr lang="en-US" dirty="0" smtClean="0">
              <a:solidFill>
                <a:srgbClr val="000000"/>
              </a:solidFill>
              <a:latin typeface="Courier New" pitchFamily="49" charset="0"/>
              <a:cs typeface="Courier New" pitchFamily="49" charset="0"/>
            </a:endParaRPr>
          </a:p>
          <a:p>
            <a:pPr marL="593725" lvl="2" indent="0" eaLnBrk="1" hangingPunct="1">
              <a:buClr>
                <a:srgbClr val="438086"/>
              </a:buClr>
              <a:buFont typeface="Wingdings" pitchFamily="2" charset="2"/>
              <a:buNone/>
            </a:pPr>
            <a:r>
              <a:rPr lang="en-US" dirty="0" smtClean="0">
                <a:solidFill>
                  <a:srgbClr val="000000"/>
                </a:solidFill>
                <a:latin typeface="Courier New" pitchFamily="49" charset="0"/>
                <a:cs typeface="Courier New" pitchFamily="49" charset="0"/>
              </a:rPr>
              <a:t>else</a:t>
            </a:r>
          </a:p>
          <a:p>
            <a:pPr marL="593725" lvl="2" indent="0" eaLnBrk="1" hangingPunct="1">
              <a:buClr>
                <a:srgbClr val="438086"/>
              </a:buClr>
              <a:buFont typeface="Wingdings" pitchFamily="2" charset="2"/>
              <a:buNone/>
            </a:pPr>
            <a:r>
              <a:rPr lang="en-US" dirty="0" smtClean="0">
                <a:solidFill>
                  <a:srgbClr val="000000"/>
                </a:solidFill>
                <a:latin typeface="Courier New" pitchFamily="49" charset="0"/>
                <a:cs typeface="Courier New" pitchFamily="49" charset="0"/>
              </a:rPr>
              <a:t>  average = sum / count;</a:t>
            </a:r>
          </a:p>
          <a:p>
            <a:pPr marL="593725" lvl="2" indent="0" eaLnBrk="1" hangingPunct="1">
              <a:buClr>
                <a:srgbClr val="438086"/>
              </a:buClr>
              <a:buFont typeface="Wingdings" pitchFamily="2" charset="2"/>
              <a:buNone/>
            </a:pPr>
            <a:endParaRPr lang="en-US" dirty="0" smtClean="0">
              <a:solidFill>
                <a:srgbClr val="000000"/>
              </a:solidFill>
              <a:latin typeface="Courier New" pitchFamily="49" charset="0"/>
              <a:cs typeface="Courier New" pitchFamily="49" charset="0"/>
            </a:endParaRPr>
          </a:p>
          <a:p>
            <a:pPr marL="593725" lvl="2" indent="0" eaLnBrk="1" hangingPunct="1">
              <a:buClr>
                <a:srgbClr val="438086"/>
              </a:buClr>
              <a:buFont typeface="Wingdings" pitchFamily="2" charset="2"/>
              <a:buNone/>
            </a:pPr>
            <a:endParaRPr lang="en-US" dirty="0" smtClean="0">
              <a:solidFill>
                <a:srgbClr val="000000"/>
              </a:solidFill>
              <a:latin typeface="Courier New" pitchFamily="49" charset="0"/>
              <a:cs typeface="Courier New" pitchFamily="49" charset="0"/>
            </a:endParaRPr>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612775" y="228600"/>
            <a:ext cx="8153400" cy="990600"/>
          </a:xfrm>
        </p:spPr>
        <p:txBody>
          <a:bodyPr/>
          <a:lstStyle/>
          <a:p>
            <a:pPr eaLnBrk="1" hangingPunct="1"/>
            <a:r>
              <a:rPr lang="en-US" b="1" smtClean="0"/>
              <a:t>Big-O Notation (cont.)</a:t>
            </a:r>
          </a:p>
        </p:txBody>
      </p:sp>
      <p:sp>
        <p:nvSpPr>
          <p:cNvPr id="3" name="Content Placeholder 2"/>
          <p:cNvSpPr>
            <a:spLocks noGrp="1"/>
          </p:cNvSpPr>
          <p:nvPr>
            <p:ph sz="quarter" idx="1"/>
          </p:nvPr>
        </p:nvSpPr>
        <p:spPr>
          <a:xfrm>
            <a:off x="612775" y="1600200"/>
            <a:ext cx="8153400" cy="4800600"/>
          </a:xfrm>
        </p:spPr>
        <p:txBody>
          <a:bodyPr>
            <a:normAutofit fontScale="77500" lnSpcReduction="20000"/>
          </a:bodyPr>
          <a:lstStyle/>
          <a:p>
            <a:pPr eaLnBrk="1" hangingPunct="1">
              <a:defRPr/>
            </a:pPr>
            <a:r>
              <a:rPr lang="en-US" dirty="0"/>
              <a:t>In the previous section we looked at four </a:t>
            </a:r>
            <a:r>
              <a:rPr lang="en-US" dirty="0" smtClean="0"/>
              <a:t>functions with the following execution times related to: </a:t>
            </a:r>
          </a:p>
          <a:p>
            <a:pPr lvl="1" eaLnBrk="1" hangingPunct="1">
              <a:defRPr/>
            </a:pPr>
            <a:r>
              <a:rPr lang="en-US" sz="1900" dirty="0" err="1" smtClean="0">
                <a:latin typeface="Courier New" pitchFamily="49" charset="0"/>
                <a:cs typeface="Courier New" pitchFamily="49" charset="0"/>
              </a:rPr>
              <a:t>x_length</a:t>
            </a:r>
            <a:endParaRPr lang="en-US" dirty="0" smtClean="0"/>
          </a:p>
          <a:p>
            <a:pPr lvl="1" eaLnBrk="1" hangingPunct="1">
              <a:defRPr/>
            </a:pPr>
            <a:r>
              <a:rPr lang="en-US" sz="1900" dirty="0" err="1">
                <a:latin typeface="Courier New" pitchFamily="49" charset="0"/>
                <a:cs typeface="Courier New" pitchFamily="49" charset="0"/>
              </a:rPr>
              <a:t>x_length</a:t>
            </a:r>
            <a:r>
              <a:rPr lang="en-US" dirty="0" smtClean="0"/>
              <a:t> * </a:t>
            </a:r>
            <a:r>
              <a:rPr lang="en-US" sz="1900" dirty="0" err="1" smtClean="0">
                <a:latin typeface="Courier New" pitchFamily="49" charset="0"/>
                <a:cs typeface="Courier New" pitchFamily="49" charset="0"/>
              </a:rPr>
              <a:t>y_length</a:t>
            </a:r>
            <a:r>
              <a:rPr lang="en-US" dirty="0" smtClean="0"/>
              <a:t> </a:t>
            </a:r>
          </a:p>
          <a:p>
            <a:pPr lvl="1" eaLnBrk="1" hangingPunct="1">
              <a:defRPr/>
            </a:pPr>
            <a:r>
              <a:rPr lang="en-US" dirty="0" smtClean="0"/>
              <a:t>(</a:t>
            </a:r>
            <a:r>
              <a:rPr lang="en-US" sz="1900" dirty="0" err="1" smtClean="0">
                <a:latin typeface="Courier New" pitchFamily="49" charset="0"/>
                <a:cs typeface="Courier New" pitchFamily="49" charset="0"/>
              </a:rPr>
              <a:t>x_length</a:t>
            </a:r>
            <a:r>
              <a:rPr lang="en-US" dirty="0"/>
              <a:t>)</a:t>
            </a:r>
            <a:r>
              <a:rPr lang="en-US" baseline="30000" dirty="0" smtClean="0"/>
              <a:t>2</a:t>
            </a:r>
            <a:endParaRPr lang="en-US" dirty="0" smtClean="0"/>
          </a:p>
          <a:p>
            <a:pPr lvl="1" eaLnBrk="1" hangingPunct="1">
              <a:defRPr/>
            </a:pPr>
            <a:r>
              <a:rPr lang="en-US" dirty="0" smtClean="0"/>
              <a:t>(</a:t>
            </a:r>
            <a:r>
              <a:rPr lang="en-US" sz="1900" dirty="0" err="1">
                <a:latin typeface="Courier New" pitchFamily="49" charset="0"/>
                <a:cs typeface="Courier New" pitchFamily="49" charset="0"/>
              </a:rPr>
              <a:t>x_length</a:t>
            </a:r>
            <a:r>
              <a:rPr lang="en-US" dirty="0"/>
              <a:t>)</a:t>
            </a:r>
            <a:r>
              <a:rPr lang="en-US" baseline="30000" dirty="0"/>
              <a:t>2</a:t>
            </a:r>
            <a:r>
              <a:rPr lang="en-US" dirty="0"/>
              <a:t> and </a:t>
            </a:r>
            <a:r>
              <a:rPr lang="en-US" sz="1900" dirty="0" err="1" smtClean="0">
                <a:latin typeface="Courier New" pitchFamily="49" charset="0"/>
                <a:cs typeface="Courier New" pitchFamily="49" charset="0"/>
              </a:rPr>
              <a:t>x_length</a:t>
            </a:r>
            <a:endParaRPr lang="en-US" dirty="0" smtClean="0"/>
          </a:p>
          <a:p>
            <a:pPr eaLnBrk="1" hangingPunct="1">
              <a:defRPr/>
            </a:pPr>
            <a:r>
              <a:rPr lang="en-US" dirty="0" smtClean="0"/>
              <a:t>Computer </a:t>
            </a:r>
            <a:r>
              <a:rPr lang="en-US" dirty="0"/>
              <a:t>scientists use </a:t>
            </a:r>
            <a:r>
              <a:rPr lang="en-US" dirty="0" smtClean="0"/>
              <a:t>the notation </a:t>
            </a:r>
          </a:p>
          <a:p>
            <a:pPr lvl="1" eaLnBrk="1" hangingPunct="1">
              <a:defRPr/>
            </a:pPr>
            <a:r>
              <a:rPr lang="en-US" b="1" dirty="0" smtClean="0"/>
              <a:t>O</a:t>
            </a:r>
            <a:r>
              <a:rPr lang="en-US" dirty="0" smtClean="0"/>
              <a:t>(</a:t>
            </a:r>
            <a:r>
              <a:rPr lang="en-US" i="1" dirty="0" smtClean="0"/>
              <a:t>n</a:t>
            </a:r>
            <a:r>
              <a:rPr lang="en-US" dirty="0"/>
              <a:t>) to represent the first </a:t>
            </a:r>
            <a:r>
              <a:rPr lang="en-US" dirty="0" smtClean="0"/>
              <a:t>case </a:t>
            </a:r>
          </a:p>
          <a:p>
            <a:pPr lvl="1" eaLnBrk="1" hangingPunct="1">
              <a:defRPr/>
            </a:pPr>
            <a:r>
              <a:rPr lang="en-US" b="1" dirty="0" smtClean="0"/>
              <a:t>O</a:t>
            </a:r>
            <a:r>
              <a:rPr lang="en-US" dirty="0" smtClean="0"/>
              <a:t>(</a:t>
            </a:r>
            <a:r>
              <a:rPr lang="en-US" i="1" dirty="0" smtClean="0"/>
              <a:t>n x</a:t>
            </a:r>
            <a:r>
              <a:rPr lang="en-US" dirty="0" smtClean="0"/>
              <a:t> </a:t>
            </a:r>
            <a:r>
              <a:rPr lang="en-US" i="1" dirty="0"/>
              <a:t>m</a:t>
            </a:r>
            <a:r>
              <a:rPr lang="en-US" dirty="0"/>
              <a:t>) to represent the </a:t>
            </a:r>
            <a:r>
              <a:rPr lang="en-US" dirty="0" smtClean="0"/>
              <a:t>second </a:t>
            </a:r>
          </a:p>
          <a:p>
            <a:pPr lvl="1" eaLnBrk="1" hangingPunct="1">
              <a:defRPr/>
            </a:pPr>
            <a:r>
              <a:rPr lang="en-US" b="1" dirty="0" smtClean="0"/>
              <a:t>O</a:t>
            </a:r>
            <a:r>
              <a:rPr lang="en-US" dirty="0" smtClean="0"/>
              <a:t>(</a:t>
            </a:r>
            <a:r>
              <a:rPr lang="en-US" i="1" dirty="0" smtClean="0"/>
              <a:t>n</a:t>
            </a:r>
            <a:r>
              <a:rPr lang="en-US" baseline="30000" dirty="0" smtClean="0"/>
              <a:t>2</a:t>
            </a:r>
            <a:r>
              <a:rPr lang="en-US" dirty="0"/>
              <a:t>) to represent the third and fourth, </a:t>
            </a:r>
            <a:endParaRPr lang="en-US" dirty="0" smtClean="0"/>
          </a:p>
          <a:p>
            <a:pPr eaLnBrk="1" hangingPunct="1">
              <a:defRPr/>
            </a:pPr>
            <a:r>
              <a:rPr lang="en-US" dirty="0" smtClean="0"/>
              <a:t>where </a:t>
            </a:r>
            <a:r>
              <a:rPr lang="en-US" i="1" dirty="0"/>
              <a:t>n </a:t>
            </a:r>
            <a:r>
              <a:rPr lang="en-US" dirty="0"/>
              <a:t>is </a:t>
            </a:r>
            <a:r>
              <a:rPr lang="en-US" sz="2200" dirty="0" err="1">
                <a:latin typeface="Courier New" pitchFamily="49" charset="0"/>
                <a:cs typeface="Courier New" pitchFamily="49" charset="0"/>
              </a:rPr>
              <a:t>x_length</a:t>
            </a:r>
            <a:r>
              <a:rPr lang="en-US" dirty="0"/>
              <a:t> and </a:t>
            </a:r>
            <a:r>
              <a:rPr lang="en-US" i="1" dirty="0"/>
              <a:t>m </a:t>
            </a:r>
            <a:r>
              <a:rPr lang="en-US" dirty="0"/>
              <a:t>is </a:t>
            </a:r>
            <a:r>
              <a:rPr lang="en-US" sz="2200" dirty="0" err="1" smtClean="0">
                <a:latin typeface="Courier New" pitchFamily="49" charset="0"/>
                <a:cs typeface="Courier New" pitchFamily="49" charset="0"/>
              </a:rPr>
              <a:t>y_length</a:t>
            </a:r>
            <a:r>
              <a:rPr lang="en-US" dirty="0" smtClean="0"/>
              <a:t> </a:t>
            </a:r>
          </a:p>
          <a:p>
            <a:pPr eaLnBrk="1" hangingPunct="1">
              <a:defRPr/>
            </a:pPr>
            <a:r>
              <a:rPr lang="en-US" dirty="0" smtClean="0"/>
              <a:t>The symbol </a:t>
            </a:r>
            <a:r>
              <a:rPr lang="en-US" b="1" dirty="0"/>
              <a:t>O </a:t>
            </a:r>
            <a:r>
              <a:rPr lang="en-US" dirty="0" smtClean="0"/>
              <a:t>can </a:t>
            </a:r>
            <a:r>
              <a:rPr lang="en-US" dirty="0"/>
              <a:t>be thought of as an abbreviation for “order of </a:t>
            </a:r>
            <a:r>
              <a:rPr lang="en-US" dirty="0" smtClean="0"/>
              <a:t>magnitude”</a:t>
            </a:r>
          </a:p>
          <a:p>
            <a:pPr eaLnBrk="1" hangingPunct="1">
              <a:defRPr/>
            </a:pPr>
            <a:r>
              <a:rPr lang="en-US" dirty="0" smtClean="0"/>
              <a:t>This notation </a:t>
            </a:r>
            <a:r>
              <a:rPr lang="en-US" dirty="0"/>
              <a:t>is called </a:t>
            </a:r>
            <a:r>
              <a:rPr lang="en-US" i="1" dirty="0"/>
              <a:t>big-</a:t>
            </a:r>
            <a:r>
              <a:rPr lang="en-US" b="1" dirty="0"/>
              <a:t>O </a:t>
            </a:r>
            <a:r>
              <a:rPr lang="en-US" i="1" dirty="0" smtClean="0"/>
              <a:t>notation</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612775" y="228600"/>
            <a:ext cx="8153400" cy="990600"/>
          </a:xfrm>
        </p:spPr>
        <p:txBody>
          <a:bodyPr/>
          <a:lstStyle/>
          <a:p>
            <a:pPr eaLnBrk="1" hangingPunct="1"/>
            <a:r>
              <a:rPr lang="en-US" b="1" smtClean="0"/>
              <a:t>Big-O Notation (cont.)</a:t>
            </a:r>
          </a:p>
        </p:txBody>
      </p:sp>
      <p:sp>
        <p:nvSpPr>
          <p:cNvPr id="157698" name="Content Placeholder 2"/>
          <p:cNvSpPr>
            <a:spLocks noGrp="1"/>
          </p:cNvSpPr>
          <p:nvPr>
            <p:ph sz="quarter" idx="1"/>
          </p:nvPr>
        </p:nvSpPr>
        <p:spPr>
          <a:xfrm>
            <a:off x="612775" y="1600200"/>
            <a:ext cx="8153400" cy="4800600"/>
          </a:xfrm>
        </p:spPr>
        <p:txBody>
          <a:bodyPr/>
          <a:lstStyle/>
          <a:p>
            <a:pPr eaLnBrk="1" hangingPunct="1"/>
            <a:r>
              <a:rPr lang="en-US" smtClean="0"/>
              <a:t>A simple way to determine the big-</a:t>
            </a:r>
            <a:r>
              <a:rPr lang="en-US" b="1" smtClean="0"/>
              <a:t>O </a:t>
            </a:r>
            <a:r>
              <a:rPr lang="en-US" smtClean="0"/>
              <a:t>of an algorithm or program is to look at any loops and to see whether the loops are nested. </a:t>
            </a:r>
          </a:p>
          <a:p>
            <a:pPr eaLnBrk="1" hangingPunct="1"/>
            <a:r>
              <a:rPr lang="en-US" smtClean="0"/>
              <a:t>Assuming that the loop body consists only of simple statements, </a:t>
            </a:r>
          </a:p>
          <a:p>
            <a:pPr lvl="1" eaLnBrk="1" hangingPunct="1"/>
            <a:r>
              <a:rPr lang="en-US" smtClean="0"/>
              <a:t>a single loop is </a:t>
            </a:r>
            <a:r>
              <a:rPr lang="en-US" b="1" smtClean="0"/>
              <a:t>O</a:t>
            </a:r>
            <a:r>
              <a:rPr lang="en-US" smtClean="0"/>
              <a:t>(</a:t>
            </a:r>
            <a:r>
              <a:rPr lang="en-US" i="1" smtClean="0"/>
              <a:t>n</a:t>
            </a:r>
            <a:r>
              <a:rPr lang="en-US" smtClean="0"/>
              <a:t>)</a:t>
            </a:r>
          </a:p>
          <a:p>
            <a:pPr lvl="1" eaLnBrk="1" hangingPunct="1"/>
            <a:r>
              <a:rPr lang="en-US" smtClean="0"/>
              <a:t>a nested loop is </a:t>
            </a:r>
            <a:r>
              <a:rPr lang="en-US" b="1" smtClean="0"/>
              <a:t>O</a:t>
            </a:r>
            <a:r>
              <a:rPr lang="en-US" smtClean="0"/>
              <a:t>(</a:t>
            </a:r>
            <a:r>
              <a:rPr lang="en-US" i="1" smtClean="0"/>
              <a:t>n</a:t>
            </a:r>
            <a:r>
              <a:rPr lang="en-US" baseline="30000" smtClean="0"/>
              <a:t>2</a:t>
            </a:r>
            <a:r>
              <a:rPr lang="en-US" smtClean="0"/>
              <a:t>)</a:t>
            </a:r>
          </a:p>
          <a:p>
            <a:pPr lvl="1" eaLnBrk="1" hangingPunct="1"/>
            <a:r>
              <a:rPr lang="en-US" smtClean="0"/>
              <a:t>a nested loop in a nested loop is </a:t>
            </a:r>
            <a:r>
              <a:rPr lang="en-US" b="1" smtClean="0"/>
              <a:t>O</a:t>
            </a:r>
            <a:r>
              <a:rPr lang="en-US" smtClean="0"/>
              <a:t>(</a:t>
            </a:r>
            <a:r>
              <a:rPr lang="en-US" i="1" smtClean="0"/>
              <a:t>n</a:t>
            </a:r>
            <a:r>
              <a:rPr lang="en-US" baseline="30000" smtClean="0"/>
              <a:t>3</a:t>
            </a:r>
            <a:r>
              <a:rPr lang="en-US" smtClean="0"/>
              <a:t>), and so on </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612775" y="228600"/>
            <a:ext cx="8153400" cy="990600"/>
          </a:xfrm>
        </p:spPr>
        <p:txBody>
          <a:bodyPr/>
          <a:lstStyle/>
          <a:p>
            <a:pPr eaLnBrk="1" hangingPunct="1"/>
            <a:r>
              <a:rPr lang="en-US" b="1" smtClean="0"/>
              <a:t>Big-O Notation (cont.)</a:t>
            </a: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12775" y="1600200"/>
            <a:ext cx="8153400" cy="4648200"/>
          </a:xfrm>
          <a:blipFill rotWithShape="1">
            <a:blip r:embed="rId2"/>
            <a:stretch>
              <a:fillRect l="-75" t="-2100"/>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612775" y="228600"/>
            <a:ext cx="8153400" cy="990600"/>
          </a:xfrm>
        </p:spPr>
        <p:txBody>
          <a:bodyPr/>
          <a:lstStyle/>
          <a:p>
            <a:pPr eaLnBrk="1" hangingPunct="1"/>
            <a:r>
              <a:rPr lang="en-US" b="1" smtClean="0"/>
              <a:t>Formal Definition of Big-O</a:t>
            </a:r>
          </a:p>
        </p:txBody>
      </p:sp>
      <p:sp>
        <p:nvSpPr>
          <p:cNvPr id="3" name="Content Placeholder 2"/>
          <p:cNvSpPr>
            <a:spLocks noGrp="1"/>
          </p:cNvSpPr>
          <p:nvPr>
            <p:ph sz="quarter" idx="1"/>
          </p:nvPr>
        </p:nvSpPr>
        <p:spPr>
          <a:xfrm>
            <a:off x="612775" y="1600200"/>
            <a:ext cx="8153400" cy="4495800"/>
          </a:xfrm>
        </p:spPr>
        <p:txBody>
          <a:bodyPr>
            <a:normAutofit fontScale="55000" lnSpcReduction="20000"/>
          </a:bodyPr>
          <a:lstStyle/>
          <a:p>
            <a:pPr marL="320040" indent="-320040" eaLnBrk="1" fontAlgn="auto" hangingPunct="1">
              <a:spcAft>
                <a:spcPts val="0"/>
              </a:spcAft>
              <a:buFont typeface="Wingdings"/>
              <a:buChar char=""/>
              <a:defRPr/>
            </a:pPr>
            <a:r>
              <a:rPr lang="en-US" dirty="0" smtClean="0"/>
              <a:t>Consider the following program structure:</a:t>
            </a:r>
          </a:p>
          <a:p>
            <a:pPr marL="400050" lvl="1" indent="0" eaLnBrk="1" fontAlgn="auto" hangingPunct="1">
              <a:spcAft>
                <a:spcPts val="0"/>
              </a:spcAft>
              <a:buFont typeface="Wingdings 2"/>
              <a:buNone/>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for (int i = 0; i &lt; n; i++)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for (int j = 0; j &lt; n; j++)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a:t>
            </a:r>
            <a:endParaRPr lang="en-US" dirty="0" smtClean="0">
              <a:cs typeface="Courier New" pitchFamily="49" charset="0"/>
            </a:endParaRPr>
          </a:p>
          <a:p>
            <a:pPr marL="400050" lvl="1" indent="0" eaLnBrk="1" fontAlgn="auto" hangingPunct="1">
              <a:spcAft>
                <a:spcPts val="0"/>
              </a:spcAft>
              <a:buFont typeface="Wingdings 2"/>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latin typeface="Courier New" pitchFamily="49" charset="0"/>
                <a:cs typeface="Courier New" pitchFamily="49" charset="0"/>
              </a:rPr>
              <a:t>for (</a:t>
            </a:r>
            <a:r>
              <a:rPr lang="en-US" dirty="0" err="1">
                <a:latin typeface="Courier New" pitchFamily="49" charset="0"/>
                <a:cs typeface="Courier New" pitchFamily="49" charset="0"/>
              </a:rPr>
              <a:t>int</a:t>
            </a:r>
            <a:r>
              <a:rPr lang="en-US" dirty="0">
                <a:latin typeface="Courier New" pitchFamily="49" charset="0"/>
                <a:cs typeface="Courier New" pitchFamily="49" charset="0"/>
              </a:rPr>
              <a:t> k</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0;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&lt; n; k</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1</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2</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3</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4</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5</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6</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7</a:t>
            </a:r>
          </a:p>
          <a:p>
            <a:pPr marL="400050" lvl="1" indent="0" eaLnBrk="1" fontAlgn="auto" hangingPunct="1">
              <a:spcAft>
                <a:spcPts val="0"/>
              </a:spcAft>
              <a:buFont typeface="Wingdings 2"/>
              <a:buNone/>
              <a:defRPr/>
            </a:pPr>
            <a:r>
              <a:rPr lang="en-US" i="1"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30</a:t>
            </a:r>
            <a:r>
              <a:rPr lang="en-US"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fontScale="55000" lnSpcReduction="20000"/>
          </a:bodyPr>
          <a:lstStyle/>
          <a:p>
            <a:pPr marL="320040" indent="-320040" eaLnBrk="1" fontAlgn="auto" hangingPunct="1">
              <a:spcAft>
                <a:spcPts val="0"/>
              </a:spcAft>
              <a:buFont typeface="Wingdings"/>
              <a:buChar char=""/>
              <a:defRPr/>
            </a:pPr>
            <a:r>
              <a:rPr lang="en-US" dirty="0" smtClean="0"/>
              <a:t>Consider the following program structure:</a:t>
            </a:r>
          </a:p>
          <a:p>
            <a:pPr marL="400050" lvl="1" indent="0" eaLnBrk="1" fontAlgn="auto" hangingPunct="1">
              <a:spcAft>
                <a:spcPts val="0"/>
              </a:spcAft>
              <a:buFont typeface="Wingdings 2"/>
              <a:buNone/>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for (int i = 0; i &lt; n; i++)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for (int j = 0; j &lt; n; j++)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a:t>
            </a:r>
            <a:endParaRPr lang="en-US" dirty="0" smtClean="0">
              <a:cs typeface="Courier New" pitchFamily="49" charset="0"/>
            </a:endParaRPr>
          </a:p>
          <a:p>
            <a:pPr marL="400050" lvl="1" indent="0" eaLnBrk="1" fontAlgn="auto" hangingPunct="1">
              <a:spcAft>
                <a:spcPts val="0"/>
              </a:spcAft>
              <a:buFont typeface="Wingdings 2"/>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latin typeface="Courier New" pitchFamily="49" charset="0"/>
                <a:cs typeface="Courier New" pitchFamily="49" charset="0"/>
              </a:rPr>
              <a:t>for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 0;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&lt; n;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1</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2</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3</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4</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5</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6</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7</a:t>
            </a:r>
          </a:p>
          <a:p>
            <a:pPr marL="400050" lvl="1" indent="0" eaLnBrk="1" fontAlgn="auto" hangingPunct="1">
              <a:spcAft>
                <a:spcPts val="0"/>
              </a:spcAft>
              <a:buFont typeface="Wingdings 2"/>
              <a:buNone/>
              <a:defRPr/>
            </a:pPr>
            <a:r>
              <a:rPr lang="en-US" i="1"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30</a:t>
            </a:r>
            <a:r>
              <a:rPr lang="en-US"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4" name="Line Callout 1 3"/>
          <p:cNvSpPr/>
          <p:nvPr/>
        </p:nvSpPr>
        <p:spPr>
          <a:xfrm>
            <a:off x="5791200" y="1714500"/>
            <a:ext cx="2590800" cy="1447800"/>
          </a:xfrm>
          <a:prstGeom prst="borderCallout1">
            <a:avLst>
              <a:gd name="adj1" fmla="val 18750"/>
              <a:gd name="adj2" fmla="val -8333"/>
              <a:gd name="adj3" fmla="val 36888"/>
              <a:gd name="adj4" fmla="val -414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This nested loop executes a </a:t>
            </a:r>
            <a:r>
              <a:rPr lang="en-US" i="1" dirty="0"/>
              <a:t>Simple Statement</a:t>
            </a:r>
            <a:r>
              <a:rPr lang="en-US" dirty="0"/>
              <a:t>  </a:t>
            </a:r>
            <a:r>
              <a:rPr lang="en-US" i="1" dirty="0"/>
              <a:t>n</a:t>
            </a:r>
            <a:r>
              <a:rPr lang="en-US" baseline="30000" dirty="0"/>
              <a:t>2</a:t>
            </a:r>
            <a:r>
              <a:rPr lang="en-US" dirty="0"/>
              <a:t>  times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fontScale="55000" lnSpcReduction="20000"/>
          </a:bodyPr>
          <a:lstStyle/>
          <a:p>
            <a:pPr marL="320040" indent="-320040" eaLnBrk="1" fontAlgn="auto" hangingPunct="1">
              <a:spcAft>
                <a:spcPts val="0"/>
              </a:spcAft>
              <a:buFont typeface="Wingdings"/>
              <a:buChar char=""/>
              <a:defRPr/>
            </a:pPr>
            <a:r>
              <a:rPr lang="en-US" dirty="0" smtClean="0"/>
              <a:t>Consider the following program structure:</a:t>
            </a:r>
          </a:p>
          <a:p>
            <a:pPr marL="400050" lvl="1" indent="0" eaLnBrk="1" fontAlgn="auto" hangingPunct="1">
              <a:spcAft>
                <a:spcPts val="0"/>
              </a:spcAft>
              <a:buFont typeface="Wingdings 2"/>
              <a:buNone/>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for (int i = 0; i &lt; n; i++)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for (int j = 0; j &lt; n; j++)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a:t>
            </a:r>
            <a:endParaRPr lang="en-US" dirty="0" smtClean="0">
              <a:cs typeface="Courier New" pitchFamily="49" charset="0"/>
            </a:endParaRPr>
          </a:p>
          <a:p>
            <a:pPr marL="400050" lvl="1" indent="0" eaLnBrk="1" fontAlgn="auto" hangingPunct="1">
              <a:spcAft>
                <a:spcPts val="0"/>
              </a:spcAft>
              <a:buFont typeface="Wingdings 2"/>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latin typeface="Courier New" pitchFamily="49" charset="0"/>
                <a:cs typeface="Courier New" pitchFamily="49" charset="0"/>
              </a:rPr>
              <a:t>for (</a:t>
            </a:r>
            <a:r>
              <a:rPr lang="en-US" dirty="0" err="1">
                <a:latin typeface="Courier New" pitchFamily="49" charset="0"/>
                <a:cs typeface="Courier New" pitchFamily="49" charset="0"/>
              </a:rPr>
              <a:t>int</a:t>
            </a:r>
            <a:r>
              <a:rPr lang="en-US" dirty="0">
                <a:latin typeface="Courier New" pitchFamily="49" charset="0"/>
                <a:cs typeface="Courier New" pitchFamily="49" charset="0"/>
              </a:rPr>
              <a:t> k</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0;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&lt; n; k</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1</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2</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3</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4</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5</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6</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7</a:t>
            </a:r>
          </a:p>
          <a:p>
            <a:pPr marL="400050" lvl="1" indent="0" eaLnBrk="1" fontAlgn="auto" hangingPunct="1">
              <a:spcAft>
                <a:spcPts val="0"/>
              </a:spcAft>
              <a:buFont typeface="Wingdings 2"/>
              <a:buNone/>
              <a:defRPr/>
            </a:pPr>
            <a:r>
              <a:rPr lang="en-US" i="1"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30</a:t>
            </a:r>
            <a:r>
              <a:rPr lang="en-US"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4" name="Line Callout 1 3"/>
          <p:cNvSpPr/>
          <p:nvPr/>
        </p:nvSpPr>
        <p:spPr>
          <a:xfrm>
            <a:off x="5562600" y="3352800"/>
            <a:ext cx="2590800" cy="1447800"/>
          </a:xfrm>
          <a:prstGeom prst="borderCallout1">
            <a:avLst>
              <a:gd name="adj1" fmla="val 18750"/>
              <a:gd name="adj2" fmla="val -8333"/>
              <a:gd name="adj3" fmla="val 25324"/>
              <a:gd name="adj4" fmla="val -513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This loop executes 5 </a:t>
            </a:r>
            <a:r>
              <a:rPr lang="en-US" i="1" dirty="0"/>
              <a:t>Simple Statements</a:t>
            </a:r>
            <a:r>
              <a:rPr lang="en-US" dirty="0"/>
              <a:t>  </a:t>
            </a:r>
            <a:r>
              <a:rPr lang="en-US" i="1" dirty="0"/>
              <a:t>n</a:t>
            </a:r>
            <a:r>
              <a:rPr lang="en-US" dirty="0"/>
              <a:t> times (5</a:t>
            </a:r>
            <a:r>
              <a:rPr lang="en-US" i="1" dirty="0"/>
              <a:t>n</a:t>
            </a:r>
            <a:r>
              <a:rPr lang="en-US" dirty="0"/>
              <a:t>)</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fontScale="55000" lnSpcReduction="20000"/>
          </a:bodyPr>
          <a:lstStyle/>
          <a:p>
            <a:pPr marL="320040" indent="-320040" eaLnBrk="1" fontAlgn="auto" hangingPunct="1">
              <a:spcAft>
                <a:spcPts val="0"/>
              </a:spcAft>
              <a:buFont typeface="Wingdings"/>
              <a:buChar char=""/>
              <a:defRPr/>
            </a:pPr>
            <a:r>
              <a:rPr lang="en-US" dirty="0" smtClean="0"/>
              <a:t>Consider the following program structure:</a:t>
            </a:r>
          </a:p>
          <a:p>
            <a:pPr marL="400050" lvl="1" indent="0" eaLnBrk="1" fontAlgn="auto" hangingPunct="1">
              <a:spcAft>
                <a:spcPts val="0"/>
              </a:spcAft>
              <a:buFont typeface="Wingdings 2"/>
              <a:buNone/>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for (int i = 0; i &lt; n; i++)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for (int j = 0; j &lt; n; j++)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a:t>
            </a:r>
            <a:endParaRPr lang="en-US" dirty="0" smtClean="0">
              <a:cs typeface="Courier New" pitchFamily="49" charset="0"/>
            </a:endParaRPr>
          </a:p>
          <a:p>
            <a:pPr marL="400050" lvl="1" indent="0" eaLnBrk="1" fontAlgn="auto" hangingPunct="1">
              <a:spcAft>
                <a:spcPts val="0"/>
              </a:spcAft>
              <a:buFont typeface="Wingdings 2"/>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latin typeface="Courier New" pitchFamily="49" charset="0"/>
                <a:cs typeface="Courier New" pitchFamily="49" charset="0"/>
              </a:rPr>
              <a:t>for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 </a:t>
            </a:r>
            <a:r>
              <a:rPr lang="en-US" dirty="0" smtClean="0">
                <a:latin typeface="Courier New" pitchFamily="49" charset="0"/>
                <a:cs typeface="Courier New" pitchFamily="49" charset="0"/>
              </a:rPr>
              <a:t>0; k </a:t>
            </a:r>
            <a:r>
              <a:rPr lang="en-US" dirty="0">
                <a:latin typeface="Courier New" pitchFamily="49" charset="0"/>
                <a:cs typeface="Courier New" pitchFamily="49" charset="0"/>
              </a:rPr>
              <a:t>&lt; n;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1</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2</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3</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4</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5</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6</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7</a:t>
            </a:r>
          </a:p>
          <a:p>
            <a:pPr marL="400050" lvl="1" indent="0" eaLnBrk="1" fontAlgn="auto" hangingPunct="1">
              <a:spcAft>
                <a:spcPts val="0"/>
              </a:spcAft>
              <a:buFont typeface="Wingdings 2"/>
              <a:buNone/>
              <a:defRPr/>
            </a:pPr>
            <a:r>
              <a:rPr lang="en-US" i="1"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30</a:t>
            </a:r>
            <a:r>
              <a:rPr lang="en-US"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4" name="Line Callout 1 3"/>
          <p:cNvSpPr/>
          <p:nvPr/>
        </p:nvSpPr>
        <p:spPr>
          <a:xfrm>
            <a:off x="5562600" y="4267200"/>
            <a:ext cx="2590800" cy="1447800"/>
          </a:xfrm>
          <a:prstGeom prst="borderCallout1">
            <a:avLst>
              <a:gd name="adj1" fmla="val 18750"/>
              <a:gd name="adj2" fmla="val -8333"/>
              <a:gd name="adj3" fmla="val 80476"/>
              <a:gd name="adj4" fmla="val -1060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Finally, 25 </a:t>
            </a:r>
            <a:r>
              <a:rPr lang="en-US" i="1" dirty="0"/>
              <a:t>Simple Statements</a:t>
            </a:r>
            <a:r>
              <a:rPr lang="en-US" dirty="0"/>
              <a:t>  are executed</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fontScale="55000" lnSpcReduction="20000"/>
          </a:bodyPr>
          <a:lstStyle/>
          <a:p>
            <a:pPr marL="320040" indent="-320040" eaLnBrk="1" fontAlgn="auto" hangingPunct="1">
              <a:spcAft>
                <a:spcPts val="0"/>
              </a:spcAft>
              <a:buFont typeface="Wingdings"/>
              <a:buChar char=""/>
              <a:defRPr/>
            </a:pPr>
            <a:r>
              <a:rPr lang="en-US" dirty="0" smtClean="0"/>
              <a:t>Consider the following program structure:</a:t>
            </a:r>
          </a:p>
          <a:p>
            <a:pPr marL="400050" lvl="1" indent="0" eaLnBrk="1" fontAlgn="auto" hangingPunct="1">
              <a:spcAft>
                <a:spcPts val="0"/>
              </a:spcAft>
              <a:buFont typeface="Wingdings 2"/>
              <a:buNone/>
              <a:defRPr/>
            </a:pPr>
            <a:endParaRPr lang="en-US" sz="2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for (int i = 0; i &lt; n; i++)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for (int j = 0; j &lt; n; j++)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a:t>
            </a:r>
            <a:endParaRPr lang="en-US" dirty="0" smtClean="0">
              <a:cs typeface="Courier New" pitchFamily="49" charset="0"/>
            </a:endParaRPr>
          </a:p>
          <a:p>
            <a:pPr marL="400050" lvl="1" indent="0" eaLnBrk="1" fontAlgn="auto" hangingPunct="1">
              <a:spcAft>
                <a:spcPts val="0"/>
              </a:spcAft>
              <a:buFont typeface="Wingdings 2"/>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latin typeface="Courier New" pitchFamily="49" charset="0"/>
                <a:cs typeface="Courier New" pitchFamily="49" charset="0"/>
              </a:rPr>
              <a:t>for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 0;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&lt; n; </a:t>
            </a:r>
            <a:r>
              <a:rPr lang="en-US" dirty="0" smtClean="0">
                <a:latin typeface="Courier New" pitchFamily="49" charset="0"/>
                <a:cs typeface="Courier New" pitchFamily="49" charset="0"/>
              </a:rPr>
              <a:t>k++) </a:t>
            </a:r>
            <a:r>
              <a:rPr lang="en-US" dirty="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1</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a:cs typeface="Courier New" pitchFamily="49" charset="0"/>
              </a:rPr>
              <a:t> </a:t>
            </a:r>
            <a:r>
              <a:rPr lang="en-US" dirty="0" smtClean="0">
                <a:cs typeface="Courier New" pitchFamily="49" charset="0"/>
              </a:rPr>
              <a:t>    </a:t>
            </a:r>
            <a:r>
              <a:rPr lang="en-US" i="1" dirty="0" smtClean="0">
                <a:cs typeface="Courier New" pitchFamily="49" charset="0"/>
              </a:rPr>
              <a:t>Simple Statement 2</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3</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4</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  </a:t>
            </a:r>
            <a:r>
              <a:rPr lang="en-US" dirty="0" smtClean="0">
                <a:cs typeface="Courier New" pitchFamily="49" charset="0"/>
              </a:rPr>
              <a:t> </a:t>
            </a:r>
            <a:r>
              <a:rPr lang="en-US" i="1" dirty="0">
                <a:cs typeface="Courier New" pitchFamily="49" charset="0"/>
              </a:rPr>
              <a:t>Simple </a:t>
            </a:r>
            <a:r>
              <a:rPr lang="en-US" i="1" dirty="0" smtClean="0">
                <a:cs typeface="Courier New" pitchFamily="49" charset="0"/>
              </a:rPr>
              <a:t>Statement 5</a:t>
            </a:r>
            <a:r>
              <a:rPr lang="en-US" dirty="0" smtClean="0">
                <a:latin typeface="Courier New" pitchFamily="49" charset="0"/>
                <a:cs typeface="Courier New" pitchFamily="49" charset="0"/>
              </a:rPr>
              <a:t>  </a:t>
            </a:r>
          </a:p>
          <a:p>
            <a:pPr marL="400050" lvl="1" indent="0" eaLnBrk="1" fontAlgn="auto" hangingPunct="1">
              <a:spcAft>
                <a:spcPts val="0"/>
              </a:spcAft>
              <a:buFont typeface="Wingdings 2"/>
              <a:buNone/>
              <a:defRPr/>
            </a:pPr>
            <a:r>
              <a:rPr lang="en-US"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6</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7</a:t>
            </a:r>
          </a:p>
          <a:p>
            <a:pPr marL="400050" lvl="1" indent="0" eaLnBrk="1" fontAlgn="auto" hangingPunct="1">
              <a:spcAft>
                <a:spcPts val="0"/>
              </a:spcAft>
              <a:buFont typeface="Wingdings 2"/>
              <a:buNone/>
              <a:defRPr/>
            </a:pPr>
            <a:r>
              <a:rPr lang="en-US" i="1" dirty="0" smtClean="0">
                <a:latin typeface="Courier New" pitchFamily="49" charset="0"/>
                <a:cs typeface="Courier New" pitchFamily="49" charset="0"/>
              </a:rPr>
              <a:t>...</a:t>
            </a:r>
          </a:p>
          <a:p>
            <a:pPr marL="400050" lvl="1" indent="0" eaLnBrk="1" fontAlgn="auto" hangingPunct="1">
              <a:spcAft>
                <a:spcPts val="0"/>
              </a:spcAft>
              <a:buFont typeface="Wingdings 2"/>
              <a:buNone/>
              <a:defRPr/>
            </a:pPr>
            <a:r>
              <a:rPr lang="en-US" dirty="0">
                <a:cs typeface="Courier New" pitchFamily="49" charset="0"/>
              </a:rPr>
              <a:t> </a:t>
            </a:r>
            <a:r>
              <a:rPr lang="en-US" i="1" dirty="0">
                <a:cs typeface="Courier New" pitchFamily="49" charset="0"/>
              </a:rPr>
              <a:t>Simple </a:t>
            </a:r>
            <a:r>
              <a:rPr lang="en-US" i="1" dirty="0" smtClean="0">
                <a:cs typeface="Courier New" pitchFamily="49" charset="0"/>
              </a:rPr>
              <a:t>Statement 30</a:t>
            </a:r>
            <a:r>
              <a:rPr lang="en-US"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
        <p:nvSpPr>
          <p:cNvPr id="5" name="Rectangle 4"/>
          <p:cNvSpPr/>
          <p:nvPr/>
        </p:nvSpPr>
        <p:spPr>
          <a:xfrm>
            <a:off x="4800600" y="2514600"/>
            <a:ext cx="3810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can conclude that the relationship between processing time and </a:t>
            </a:r>
            <a:r>
              <a:rPr lang="en-US" i="1" dirty="0"/>
              <a:t>n</a:t>
            </a:r>
            <a:r>
              <a:rPr lang="en-US" dirty="0"/>
              <a:t> (the number of date items processed)  is:</a:t>
            </a:r>
          </a:p>
          <a:p>
            <a:pPr algn="ctr">
              <a:defRPr/>
            </a:pPr>
            <a:endParaRPr lang="en-US" dirty="0"/>
          </a:p>
          <a:p>
            <a:pPr algn="ctr">
              <a:defRPr/>
            </a:pPr>
            <a:r>
              <a:rPr lang="en-US" sz="2400" dirty="0"/>
              <a:t>T(</a:t>
            </a:r>
            <a:r>
              <a:rPr lang="en-US" sz="2400" i="1" dirty="0"/>
              <a:t>n</a:t>
            </a:r>
            <a:r>
              <a:rPr lang="en-US" sz="2400" dirty="0"/>
              <a:t>) = </a:t>
            </a:r>
            <a:r>
              <a:rPr lang="en-US" sz="2400" i="1" dirty="0"/>
              <a:t>n</a:t>
            </a:r>
            <a:r>
              <a:rPr lang="en-US" sz="2400" baseline="30000" dirty="0"/>
              <a:t>2</a:t>
            </a:r>
            <a:r>
              <a:rPr lang="en-US" sz="2400" dirty="0"/>
              <a:t> + 5</a:t>
            </a:r>
            <a:r>
              <a:rPr lang="en-US" sz="2400" i="1" dirty="0"/>
              <a:t>n</a:t>
            </a:r>
            <a:r>
              <a:rPr lang="en-US" sz="2400" dirty="0"/>
              <a:t> + 25</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12775" y="1600200"/>
            <a:ext cx="8153400" cy="4495800"/>
          </a:xfrm>
          <a:blipFill rotWithShape="1">
            <a:blip r:embed="rId2"/>
            <a:stretch>
              <a:fillRect l="-374" t="-2171"/>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12775" y="228600"/>
            <a:ext cx="8153400" cy="990600"/>
          </a:xfrm>
        </p:spPr>
        <p:txBody>
          <a:bodyPr/>
          <a:lstStyle/>
          <a:p>
            <a:pPr eaLnBrk="1" hangingPunct="1"/>
            <a:r>
              <a:rPr lang="en-US" b="1" smtClean="0"/>
              <a:t>Formal Definition of Big-O </a:t>
            </a:r>
            <a:r>
              <a:rPr lang="en-US" smtClean="0"/>
              <a:t>(cont.)</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The growth rate of f(</a:t>
            </a:r>
            <a:r>
              <a:rPr lang="en-US" i="1" dirty="0" smtClean="0"/>
              <a:t>n</a:t>
            </a:r>
            <a:r>
              <a:rPr lang="en-US" dirty="0" smtClean="0"/>
              <a:t>) will be determined by the fastest growing term, which is the one with the largest exponent</a:t>
            </a:r>
          </a:p>
          <a:p>
            <a:pPr marL="320040" indent="-320040" eaLnBrk="1" fontAlgn="auto" hangingPunct="1">
              <a:spcAft>
                <a:spcPts val="0"/>
              </a:spcAft>
              <a:buFont typeface="Wingdings"/>
              <a:buChar char=""/>
              <a:defRPr/>
            </a:pPr>
            <a:r>
              <a:rPr lang="en-US" dirty="0" smtClean="0"/>
              <a:t>In the example, an algorithm of </a:t>
            </a:r>
          </a:p>
          <a:p>
            <a:pPr marL="0" indent="0" algn="ctr" eaLnBrk="1" fontAlgn="auto" hangingPunct="1">
              <a:spcAft>
                <a:spcPts val="0"/>
              </a:spcAft>
              <a:buFont typeface="Wingdings"/>
              <a:buNone/>
              <a:defRPr/>
            </a:pPr>
            <a:r>
              <a:rPr lang="en-US" dirty="0" smtClean="0"/>
              <a:t>O(</a:t>
            </a:r>
            <a:r>
              <a:rPr lang="en-US" i="1" dirty="0" smtClean="0"/>
              <a:t>n</a:t>
            </a:r>
            <a:r>
              <a:rPr lang="en-US" baseline="30000" dirty="0" smtClean="0"/>
              <a:t>2</a:t>
            </a:r>
            <a:r>
              <a:rPr lang="en-US" dirty="0" smtClean="0"/>
              <a:t> </a:t>
            </a:r>
            <a:r>
              <a:rPr lang="en-US" dirty="0"/>
              <a:t>+ 5</a:t>
            </a:r>
            <a:r>
              <a:rPr lang="en-US" i="1" dirty="0"/>
              <a:t>n</a:t>
            </a:r>
            <a:r>
              <a:rPr lang="en-US" dirty="0"/>
              <a:t> + </a:t>
            </a:r>
            <a:r>
              <a:rPr lang="en-US" dirty="0" smtClean="0"/>
              <a:t>25) </a:t>
            </a:r>
          </a:p>
          <a:p>
            <a:pPr marL="0" indent="0" eaLnBrk="1" fontAlgn="auto" hangingPunct="1">
              <a:spcAft>
                <a:spcPts val="0"/>
              </a:spcAft>
              <a:buFont typeface="Wingdings"/>
              <a:buNone/>
              <a:tabLst>
                <a:tab pos="347663" algn="l"/>
              </a:tabLst>
              <a:defRPr/>
            </a:pPr>
            <a:r>
              <a:rPr lang="en-US" dirty="0" smtClean="0"/>
              <a:t>	is more simply expressed as</a:t>
            </a:r>
            <a:r>
              <a:rPr lang="en-US" dirty="0"/>
              <a:t> </a:t>
            </a:r>
            <a:endParaRPr lang="en-US" dirty="0" smtClean="0"/>
          </a:p>
          <a:p>
            <a:pPr marL="0" indent="0" algn="ctr" eaLnBrk="1" fontAlgn="auto" hangingPunct="1">
              <a:spcAft>
                <a:spcPts val="0"/>
              </a:spcAft>
              <a:buFont typeface="Wingdings"/>
              <a:buNone/>
              <a:defRPr/>
            </a:pPr>
            <a:r>
              <a:rPr lang="en-US" dirty="0" smtClean="0"/>
              <a:t>O(</a:t>
            </a:r>
            <a:r>
              <a:rPr lang="en-US" i="1" dirty="0" smtClean="0"/>
              <a:t>n</a:t>
            </a:r>
            <a:r>
              <a:rPr lang="en-US" baseline="30000" dirty="0" smtClean="0"/>
              <a:t>2</a:t>
            </a:r>
            <a:r>
              <a:rPr lang="en-US" dirty="0" smtClean="0"/>
              <a:t>)</a:t>
            </a:r>
          </a:p>
          <a:p>
            <a:pPr marL="320040" indent="-320040" eaLnBrk="1" fontAlgn="auto" hangingPunct="1">
              <a:spcAft>
                <a:spcPts val="0"/>
              </a:spcAft>
              <a:buFont typeface="Wingdings"/>
              <a:buChar char=""/>
              <a:defRPr/>
            </a:pPr>
            <a:r>
              <a:rPr lang="en-US" dirty="0" smtClean="0"/>
              <a:t>In general, it is safe to ignore all constants and to drop the lower-order terms when determining the order of magnitude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Run-time Errors: Division by Zero (cont.)</a:t>
            </a:r>
            <a:endParaRPr lang="en-US" dirty="0"/>
          </a:p>
        </p:txBody>
      </p:sp>
      <p:sp>
        <p:nvSpPr>
          <p:cNvPr id="28674" name="Content Placeholder 2"/>
          <p:cNvSpPr>
            <a:spLocks noGrp="1"/>
          </p:cNvSpPr>
          <p:nvPr>
            <p:ph sz="quarter" idx="1"/>
          </p:nvPr>
        </p:nvSpPr>
        <p:spPr>
          <a:xfrm>
            <a:off x="612775" y="1600200"/>
            <a:ext cx="8153400" cy="4876800"/>
          </a:xfrm>
        </p:spPr>
        <p:txBody>
          <a:bodyPr/>
          <a:lstStyle/>
          <a:p>
            <a:pPr eaLnBrk="1" hangingPunct="1"/>
            <a:r>
              <a:rPr lang="en-US" smtClean="0"/>
              <a:t>Since division-by-zero errors occur in integer division, you could cast the </a:t>
            </a:r>
            <a:r>
              <a:rPr lang="en-US" sz="2300" smtClean="0">
                <a:solidFill>
                  <a:srgbClr val="000000"/>
                </a:solidFill>
                <a:latin typeface="Courier New" pitchFamily="49" charset="0"/>
                <a:cs typeface="Courier New" pitchFamily="49" charset="0"/>
              </a:rPr>
              <a:t>int</a:t>
            </a:r>
            <a:r>
              <a:rPr lang="en-US" smtClean="0"/>
              <a:t> value in </a:t>
            </a:r>
            <a:r>
              <a:rPr lang="en-US" sz="2300" smtClean="0">
                <a:solidFill>
                  <a:srgbClr val="000000"/>
                </a:solidFill>
                <a:latin typeface="Courier New" pitchFamily="49" charset="0"/>
                <a:cs typeface="Courier New" pitchFamily="49" charset="0"/>
              </a:rPr>
              <a:t>sum</a:t>
            </a:r>
            <a:r>
              <a:rPr lang="en-US" smtClean="0"/>
              <a:t> to type </a:t>
            </a:r>
            <a:r>
              <a:rPr lang="en-US" sz="2300" smtClean="0">
                <a:solidFill>
                  <a:srgbClr val="000000"/>
                </a:solidFill>
                <a:latin typeface="Courier New" pitchFamily="49" charset="0"/>
                <a:cs typeface="Courier New" pitchFamily="49" charset="0"/>
              </a:rPr>
              <a:t>double</a:t>
            </a:r>
            <a:r>
              <a:rPr lang="en-US" smtClean="0"/>
              <a:t> before doing the division: </a:t>
            </a:r>
          </a:p>
          <a:p>
            <a:pPr lvl="2" indent="0" eaLnBrk="1" hangingPunct="1">
              <a:buClr>
                <a:srgbClr val="438086"/>
              </a:buClr>
              <a:buFont typeface="Wingdings" pitchFamily="2" charset="2"/>
              <a:buNone/>
            </a:pPr>
            <a:r>
              <a:rPr lang="en-US" smtClean="0">
                <a:solidFill>
                  <a:srgbClr val="000000"/>
                </a:solidFill>
                <a:latin typeface="Courier New" pitchFamily="49" charset="0"/>
                <a:cs typeface="Courier New" pitchFamily="49" charset="0"/>
              </a:rPr>
              <a:t>average = double(sum) / count;</a:t>
            </a:r>
          </a:p>
          <a:p>
            <a:pPr lvl="2" indent="0" eaLnBrk="1" hangingPunct="1">
              <a:buClr>
                <a:srgbClr val="438086"/>
              </a:buClr>
              <a:buFont typeface="Wingdings" pitchFamily="2" charset="2"/>
              <a:buNone/>
            </a:pPr>
            <a:endParaRPr lang="en-US" sz="2400" smtClean="0"/>
          </a:p>
          <a:p>
            <a:pPr eaLnBrk="1" hangingPunct="1"/>
            <a:r>
              <a:rPr lang="en-US" smtClean="0"/>
              <a:t>On the Intel x86, </a:t>
            </a:r>
            <a:r>
              <a:rPr lang="en-US" smtClean="0">
                <a:solidFill>
                  <a:srgbClr val="000000"/>
                </a:solidFill>
                <a:latin typeface="Courier New" pitchFamily="49" charset="0"/>
                <a:cs typeface="Courier New" pitchFamily="49" charset="0"/>
              </a:rPr>
              <a:t>average</a:t>
            </a:r>
            <a:r>
              <a:rPr lang="en-US" smtClean="0"/>
              <a:t> is assigned a special value, representing either positive or negative infinity, depending on the sign of </a:t>
            </a:r>
            <a:r>
              <a:rPr lang="en-US" smtClean="0">
                <a:solidFill>
                  <a:srgbClr val="000000"/>
                </a:solidFill>
                <a:latin typeface="Courier New" pitchFamily="49" charset="0"/>
                <a:cs typeface="Courier New" pitchFamily="49" charset="0"/>
              </a:rPr>
              <a:t>sum</a:t>
            </a:r>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612775" y="228600"/>
            <a:ext cx="8153400" cy="990600"/>
          </a:xfrm>
        </p:spPr>
        <p:txBody>
          <a:bodyPr/>
          <a:lstStyle/>
          <a:p>
            <a:pPr eaLnBrk="1" hangingPunct="1"/>
            <a:r>
              <a:rPr lang="en-US" b="1" smtClean="0"/>
              <a:t>Big-O Example 1</a:t>
            </a:r>
          </a:p>
        </p:txBody>
      </p:sp>
      <p:sp>
        <p:nvSpPr>
          <p:cNvPr id="166914" name="Content Placeholder 2"/>
          <p:cNvSpPr>
            <a:spLocks noGrp="1"/>
          </p:cNvSpPr>
          <p:nvPr>
            <p:ph sz="quarter" idx="1"/>
          </p:nvPr>
        </p:nvSpPr>
        <p:spPr>
          <a:xfrm>
            <a:off x="612775" y="1600200"/>
            <a:ext cx="8153400" cy="4495800"/>
          </a:xfrm>
        </p:spPr>
        <p:txBody>
          <a:bodyPr/>
          <a:lstStyle/>
          <a:p>
            <a:pPr eaLnBrk="1" hangingPunct="1"/>
            <a:r>
              <a:rPr lang="en-US" dirty="0" smtClean="0"/>
              <a:t>Given T(n) = </a:t>
            </a:r>
            <a:r>
              <a:rPr lang="en-US" i="1" dirty="0" smtClean="0"/>
              <a:t>n</a:t>
            </a:r>
            <a:r>
              <a:rPr lang="en-US" baseline="30000" dirty="0" smtClean="0"/>
              <a:t>2</a:t>
            </a:r>
            <a:r>
              <a:rPr lang="en-US" dirty="0" smtClean="0"/>
              <a:t> + 5</a:t>
            </a:r>
            <a:r>
              <a:rPr lang="en-US" i="1" dirty="0" smtClean="0"/>
              <a:t>n</a:t>
            </a:r>
            <a:r>
              <a:rPr lang="en-US" dirty="0" smtClean="0"/>
              <a:t> + 25, show that this is O(</a:t>
            </a:r>
            <a:r>
              <a:rPr lang="en-US" i="1" dirty="0" smtClean="0"/>
              <a:t>n</a:t>
            </a:r>
            <a:r>
              <a:rPr lang="en-US" baseline="30000" dirty="0" smtClean="0"/>
              <a:t>2</a:t>
            </a:r>
            <a:r>
              <a:rPr lang="en-US" dirty="0" smtClean="0"/>
              <a:t>)</a:t>
            </a:r>
          </a:p>
          <a:p>
            <a:pPr eaLnBrk="1" hangingPunct="1"/>
            <a:r>
              <a:rPr lang="en-US" dirty="0" smtClean="0"/>
              <a:t>Find constants </a:t>
            </a:r>
            <a:r>
              <a:rPr lang="en-US" i="1" dirty="0" smtClean="0"/>
              <a:t>n</a:t>
            </a:r>
            <a:r>
              <a:rPr lang="en-US" baseline="-25000" dirty="0" smtClean="0"/>
              <a:t>0</a:t>
            </a:r>
            <a:r>
              <a:rPr lang="en-US" dirty="0" smtClean="0"/>
              <a:t> and c such that for all </a:t>
            </a:r>
            <a:r>
              <a:rPr lang="en-US" i="1" dirty="0" smtClean="0"/>
              <a:t>n</a:t>
            </a:r>
            <a:r>
              <a:rPr lang="en-US" dirty="0" smtClean="0"/>
              <a:t> &gt; </a:t>
            </a:r>
            <a:r>
              <a:rPr lang="en-US" i="1" dirty="0" smtClean="0"/>
              <a:t>n</a:t>
            </a:r>
            <a:r>
              <a:rPr lang="en-US" baseline="-25000" dirty="0" smtClean="0"/>
              <a:t>0</a:t>
            </a:r>
            <a:r>
              <a:rPr lang="en-US" dirty="0" smtClean="0"/>
              <a:t>, </a:t>
            </a:r>
            <a:br>
              <a:rPr lang="en-US" dirty="0" smtClean="0"/>
            </a:br>
            <a:r>
              <a:rPr lang="en-US" dirty="0" smtClean="0"/>
              <a:t>c</a:t>
            </a:r>
            <a:r>
              <a:rPr lang="en-US" i="1" dirty="0" smtClean="0"/>
              <a:t>n</a:t>
            </a:r>
            <a:r>
              <a:rPr lang="en-US" baseline="30000" dirty="0" smtClean="0"/>
              <a:t>2  </a:t>
            </a:r>
            <a:r>
              <a:rPr lang="en-US" i="1" dirty="0" smtClean="0"/>
              <a:t>&gt; n</a:t>
            </a:r>
            <a:r>
              <a:rPr lang="en-US" baseline="30000" dirty="0" smtClean="0"/>
              <a:t>2</a:t>
            </a:r>
            <a:r>
              <a:rPr lang="en-US" dirty="0" smtClean="0"/>
              <a:t> + 5</a:t>
            </a:r>
            <a:r>
              <a:rPr lang="en-US" i="1" dirty="0" smtClean="0"/>
              <a:t>n</a:t>
            </a:r>
            <a:r>
              <a:rPr lang="en-US" dirty="0" smtClean="0"/>
              <a:t> + 25</a:t>
            </a:r>
          </a:p>
          <a:p>
            <a:pPr lvl="1" eaLnBrk="1" hangingPunct="1"/>
            <a:r>
              <a:rPr lang="en-US" dirty="0" smtClean="0"/>
              <a:t>Find the point where c</a:t>
            </a:r>
            <a:r>
              <a:rPr lang="en-US" i="1" dirty="0" smtClean="0"/>
              <a:t>n</a:t>
            </a:r>
            <a:r>
              <a:rPr lang="en-US" baseline="30000" dirty="0" smtClean="0"/>
              <a:t>2  </a:t>
            </a:r>
            <a:r>
              <a:rPr lang="en-US" i="1" dirty="0" smtClean="0"/>
              <a:t>= n</a:t>
            </a:r>
            <a:r>
              <a:rPr lang="en-US" baseline="30000" dirty="0" smtClean="0"/>
              <a:t>2</a:t>
            </a:r>
            <a:r>
              <a:rPr lang="en-US" dirty="0" smtClean="0"/>
              <a:t> + 5</a:t>
            </a:r>
            <a:r>
              <a:rPr lang="en-US" i="1" dirty="0" smtClean="0"/>
              <a:t>n</a:t>
            </a:r>
            <a:r>
              <a:rPr lang="en-US" dirty="0" smtClean="0"/>
              <a:t> + 25</a:t>
            </a:r>
          </a:p>
          <a:p>
            <a:pPr lvl="1" eaLnBrk="1" hangingPunct="1"/>
            <a:r>
              <a:rPr lang="en-US" dirty="0" smtClean="0"/>
              <a:t>Let </a:t>
            </a:r>
            <a:r>
              <a:rPr lang="en-US" i="1" dirty="0" smtClean="0"/>
              <a:t>n</a:t>
            </a:r>
            <a:r>
              <a:rPr lang="en-US" dirty="0" smtClean="0"/>
              <a:t> = </a:t>
            </a:r>
            <a:r>
              <a:rPr lang="en-US" i="1" dirty="0" smtClean="0"/>
              <a:t>n</a:t>
            </a:r>
            <a:r>
              <a:rPr lang="en-US" baseline="-25000" dirty="0" smtClean="0"/>
              <a:t>0</a:t>
            </a:r>
            <a:r>
              <a:rPr lang="en-US" dirty="0" smtClean="0"/>
              <a:t>, and solve for c</a:t>
            </a:r>
          </a:p>
          <a:p>
            <a:pPr lvl="2" eaLnBrk="1" hangingPunct="1">
              <a:buFont typeface="Wingdings" pitchFamily="2" charset="2"/>
              <a:buNone/>
            </a:pPr>
            <a:r>
              <a:rPr lang="en-US" smtClean="0"/>
              <a:t>c = 1 + 5/</a:t>
            </a:r>
            <a:r>
              <a:rPr lang="en-US" i="1" smtClean="0"/>
              <a:t> n</a:t>
            </a:r>
            <a:r>
              <a:rPr lang="en-US" baseline="-25000" smtClean="0"/>
              <a:t>0</a:t>
            </a:r>
            <a:r>
              <a:rPr lang="en-US" smtClean="0"/>
              <a:t> + 25/</a:t>
            </a:r>
            <a:r>
              <a:rPr lang="en-US" i="1" smtClean="0"/>
              <a:t> n</a:t>
            </a:r>
            <a:r>
              <a:rPr lang="en-US" baseline="-25000" smtClean="0"/>
              <a:t>0</a:t>
            </a:r>
            <a:r>
              <a:rPr lang="en-US" baseline="30000" smtClean="0"/>
              <a:t> 2</a:t>
            </a:r>
            <a:r>
              <a:rPr lang="en-US" smtClean="0"/>
              <a:t> </a:t>
            </a:r>
          </a:p>
          <a:p>
            <a:pPr eaLnBrk="1" hangingPunct="1"/>
            <a:r>
              <a:rPr lang="en-US" dirty="0" smtClean="0"/>
              <a:t>When </a:t>
            </a:r>
            <a:r>
              <a:rPr lang="en-US" i="1" dirty="0" smtClean="0"/>
              <a:t>n</a:t>
            </a:r>
            <a:r>
              <a:rPr lang="en-US" baseline="-25000" dirty="0" smtClean="0"/>
              <a:t>0</a:t>
            </a:r>
            <a:r>
              <a:rPr lang="en-US" dirty="0" smtClean="0"/>
              <a:t> is 5, this gives us a c of 3</a:t>
            </a:r>
          </a:p>
          <a:p>
            <a:pPr eaLnBrk="1" hangingPunct="1"/>
            <a:r>
              <a:rPr lang="en-US" dirty="0" smtClean="0"/>
              <a:t>So, 3</a:t>
            </a:r>
            <a:r>
              <a:rPr lang="en-US" i="1" dirty="0" smtClean="0"/>
              <a:t>n</a:t>
            </a:r>
            <a:r>
              <a:rPr lang="en-US" baseline="30000" dirty="0" smtClean="0"/>
              <a:t>2</a:t>
            </a:r>
            <a:r>
              <a:rPr lang="en-US" dirty="0" smtClean="0"/>
              <a:t> &gt; </a:t>
            </a:r>
            <a:r>
              <a:rPr lang="en-US" i="1" dirty="0" smtClean="0"/>
              <a:t>n</a:t>
            </a:r>
            <a:r>
              <a:rPr lang="en-US" baseline="30000" dirty="0" smtClean="0"/>
              <a:t>2</a:t>
            </a:r>
            <a:r>
              <a:rPr lang="en-US" dirty="0" smtClean="0"/>
              <a:t> + 5</a:t>
            </a:r>
            <a:r>
              <a:rPr lang="en-US" i="1" dirty="0" smtClean="0"/>
              <a:t>n</a:t>
            </a:r>
            <a:r>
              <a:rPr lang="en-US" dirty="0" smtClean="0"/>
              <a:t> + 25 for all </a:t>
            </a:r>
            <a:r>
              <a:rPr lang="en-US" i="1" dirty="0" smtClean="0"/>
              <a:t>n</a:t>
            </a:r>
            <a:r>
              <a:rPr lang="en-US" dirty="0" smtClean="0"/>
              <a:t> &gt; 5</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612775" y="228600"/>
            <a:ext cx="8153400" cy="990600"/>
          </a:xfrm>
        </p:spPr>
        <p:txBody>
          <a:bodyPr/>
          <a:lstStyle/>
          <a:p>
            <a:pPr eaLnBrk="1" hangingPunct="1"/>
            <a:r>
              <a:rPr lang="en-US" b="1" smtClean="0"/>
              <a:t>Big-O Example 1 </a:t>
            </a:r>
            <a:r>
              <a:rPr lang="en-US" smtClean="0"/>
              <a:t>(cont.)</a:t>
            </a:r>
          </a:p>
        </p:txBody>
      </p:sp>
      <p:pic>
        <p:nvPicPr>
          <p:cNvPr id="167938" name="Picture 2" descr="C:\Documents and Settings\Administrator\My Documents\Koffman\PPTs\JPEGS\JWCL233_Koffman JPG files\ch02\w0021-nn.jpg"/>
          <p:cNvPicPr>
            <a:picLocks noChangeAspect="1" noChangeArrowheads="1"/>
          </p:cNvPicPr>
          <p:nvPr/>
        </p:nvPicPr>
        <p:blipFill>
          <a:blip r:embed="rId2"/>
          <a:srcRect/>
          <a:stretch>
            <a:fillRect/>
          </a:stretch>
        </p:blipFill>
        <p:spPr bwMode="auto">
          <a:xfrm>
            <a:off x="1066800" y="1709738"/>
            <a:ext cx="6934200"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612775" y="228600"/>
            <a:ext cx="8153400" cy="990600"/>
          </a:xfrm>
        </p:spPr>
        <p:txBody>
          <a:bodyPr/>
          <a:lstStyle/>
          <a:p>
            <a:pPr eaLnBrk="1" hangingPunct="1"/>
            <a:r>
              <a:rPr lang="en-US" b="1" smtClean="0"/>
              <a:t>Big-O Example 2</a:t>
            </a:r>
          </a:p>
        </p:txBody>
      </p:sp>
      <p:sp>
        <p:nvSpPr>
          <p:cNvPr id="77826" name="Content Placeholder 2"/>
          <p:cNvSpPr>
            <a:spLocks noGrp="1" noRot="1" noChangeAspect="1" noMove="1" noResize="1" noEditPoints="1" noAdjustHandles="1" noChangeArrowheads="1" noChangeShapeType="1" noTextEdit="1"/>
          </p:cNvSpPr>
          <p:nvPr>
            <p:ph sz="quarter" idx="1"/>
          </p:nvPr>
        </p:nvSpPr>
        <p:spPr>
          <a:xfrm>
            <a:off x="612775" y="1600200"/>
            <a:ext cx="8153400" cy="4495800"/>
          </a:xfrm>
          <a:blipFill rotWithShape="1">
            <a:blip r:embed="rId2"/>
            <a:stretch>
              <a:fillRect l="-374" t="-2171"/>
            </a:stretch>
          </a:blipFill>
        </p:spPr>
        <p:txBody>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idx="4294967295"/>
          </p:nvPr>
        </p:nvSpPr>
        <p:spPr/>
        <p:txBody>
          <a:bodyPr/>
          <a:lstStyle/>
          <a:p>
            <a:r>
              <a:rPr lang="en-US" b="1" smtClean="0"/>
              <a:t>Big-O Example 2 </a:t>
            </a:r>
            <a:r>
              <a:rPr lang="en-US" smtClean="0"/>
              <a:t>(cont.)</a:t>
            </a:r>
          </a:p>
        </p:txBody>
      </p:sp>
      <p:sp>
        <p:nvSpPr>
          <p:cNvPr id="190467" name="Rectangle 3"/>
          <p:cNvSpPr>
            <a:spLocks noGrp="1"/>
          </p:cNvSpPr>
          <p:nvPr>
            <p:ph type="body" idx="4294967295"/>
          </p:nvPr>
        </p:nvSpPr>
        <p:spPr/>
        <p:txBody>
          <a:bodyPr/>
          <a:lstStyle/>
          <a:p>
            <a:pPr>
              <a:lnSpc>
                <a:spcPct val="90000"/>
              </a:lnSpc>
            </a:pPr>
            <a:r>
              <a:rPr lang="en-US" smtClean="0"/>
              <a:t>reversing the order of the terms inside the parentheses, 	</a:t>
            </a:r>
          </a:p>
          <a:p>
            <a:pPr>
              <a:lnSpc>
                <a:spcPct val="90000"/>
              </a:lnSpc>
              <a:buFont typeface="Wingdings" pitchFamily="2" charset="2"/>
              <a:buNone/>
            </a:pPr>
            <a:r>
              <a:rPr lang="en-US" smtClean="0"/>
              <a:t>   3 (n – 1 + n – 2 + n – 3 + … + 1)</a:t>
            </a:r>
          </a:p>
          <a:p>
            <a:pPr>
              <a:lnSpc>
                <a:spcPct val="90000"/>
              </a:lnSpc>
              <a:buFont typeface="Wingdings" pitchFamily="2" charset="2"/>
              <a:buNone/>
            </a:pPr>
            <a:r>
              <a:rPr lang="en-US" smtClean="0"/>
              <a:t>   = 3 (1 + 2 + 3 + … + n – 1)</a:t>
            </a:r>
          </a:p>
          <a:p>
            <a:pPr>
              <a:lnSpc>
                <a:spcPct val="90000"/>
              </a:lnSpc>
            </a:pPr>
            <a:r>
              <a:rPr lang="en-US" smtClean="0"/>
              <a:t>which can be expressed as</a:t>
            </a:r>
          </a:p>
          <a:p>
            <a:pPr>
              <a:lnSpc>
                <a:spcPct val="90000"/>
              </a:lnSpc>
              <a:buFont typeface="Wingdings" pitchFamily="2" charset="2"/>
              <a:buNone/>
            </a:pPr>
            <a:r>
              <a:rPr lang="en-US" smtClean="0"/>
              <a:t>   3 (n x (n – 1))/2</a:t>
            </a:r>
          </a:p>
          <a:p>
            <a:pPr>
              <a:lnSpc>
                <a:spcPct val="90000"/>
              </a:lnSpc>
              <a:buFont typeface="Wingdings" pitchFamily="2" charset="2"/>
              <a:buNone/>
            </a:pPr>
            <a:r>
              <a:rPr lang="en-US" smtClean="0"/>
              <a:t>   = 3 (n</a:t>
            </a:r>
            <a:r>
              <a:rPr lang="en-US" baseline="30000" smtClean="0"/>
              <a:t>2</a:t>
            </a:r>
            <a:r>
              <a:rPr lang="en-US" smtClean="0"/>
              <a:t> – n)/2</a:t>
            </a:r>
          </a:p>
          <a:p>
            <a:pPr>
              <a:lnSpc>
                <a:spcPct val="90000"/>
              </a:lnSpc>
              <a:buFont typeface="Wingdings" pitchFamily="2" charset="2"/>
              <a:buNone/>
            </a:pPr>
            <a:r>
              <a:rPr lang="en-US" smtClean="0"/>
              <a:t>   = 3n</a:t>
            </a:r>
            <a:r>
              <a:rPr lang="en-US" baseline="30000" smtClean="0"/>
              <a:t>2</a:t>
            </a:r>
            <a:r>
              <a:rPr lang="en-US" smtClean="0"/>
              <a:t>/2 – 3n/2</a:t>
            </a:r>
          </a:p>
          <a:p>
            <a:pPr>
              <a:lnSpc>
                <a:spcPct val="90000"/>
              </a:lnSpc>
              <a:buFont typeface="Wingdings" pitchFamily="2" charset="2"/>
              <a:buNone/>
            </a:pPr>
            <a:r>
              <a:rPr lang="en-US" smtClean="0"/>
              <a:t>   = 1.5n</a:t>
            </a:r>
            <a:r>
              <a:rPr lang="en-US" baseline="30000" smtClean="0"/>
              <a:t>2</a:t>
            </a:r>
            <a:r>
              <a:rPr lang="en-US" smtClean="0"/>
              <a:t> – 1.5n</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612775" y="228600"/>
            <a:ext cx="8153400" cy="990600"/>
          </a:xfrm>
        </p:spPr>
        <p:txBody>
          <a:bodyPr/>
          <a:lstStyle/>
          <a:p>
            <a:pPr eaLnBrk="1" hangingPunct="1"/>
            <a:r>
              <a:rPr lang="en-US" b="1" smtClean="0"/>
              <a:t>Big-O Example 2 </a:t>
            </a:r>
            <a:r>
              <a:rPr lang="en-US" smtClean="0"/>
              <a:t>(cont.)</a:t>
            </a:r>
          </a:p>
        </p:txBody>
      </p:sp>
      <p:sp>
        <p:nvSpPr>
          <p:cNvPr id="169986" name="Content Placeholder 2"/>
          <p:cNvSpPr>
            <a:spLocks noGrp="1"/>
          </p:cNvSpPr>
          <p:nvPr>
            <p:ph sz="quarter" idx="1"/>
          </p:nvPr>
        </p:nvSpPr>
        <p:spPr>
          <a:xfrm>
            <a:off x="612775" y="1600200"/>
            <a:ext cx="8153400" cy="4495800"/>
          </a:xfrm>
        </p:spPr>
        <p:txBody>
          <a:bodyPr/>
          <a:lstStyle/>
          <a:p>
            <a:pPr eaLnBrk="1" hangingPunct="1"/>
            <a:r>
              <a:rPr lang="en-US" smtClean="0"/>
              <a:t>Therefore T(</a:t>
            </a:r>
            <a:r>
              <a:rPr lang="en-US" i="1" smtClean="0"/>
              <a:t>n</a:t>
            </a:r>
            <a:r>
              <a:rPr lang="en-US" smtClean="0"/>
              <a:t>) = 1.5</a:t>
            </a:r>
            <a:r>
              <a:rPr lang="en-US" i="1" smtClean="0"/>
              <a:t>n</a:t>
            </a:r>
            <a:r>
              <a:rPr lang="en-US" baseline="30000" smtClean="0"/>
              <a:t>2</a:t>
            </a:r>
            <a:r>
              <a:rPr lang="en-US" smtClean="0"/>
              <a:t> – 1.5</a:t>
            </a:r>
            <a:r>
              <a:rPr lang="en-US" i="1" smtClean="0"/>
              <a:t>n</a:t>
            </a:r>
          </a:p>
          <a:p>
            <a:pPr eaLnBrk="1" hangingPunct="1"/>
            <a:r>
              <a:rPr lang="en-US" smtClean="0"/>
              <a:t>When </a:t>
            </a:r>
            <a:r>
              <a:rPr lang="en-US" i="1" smtClean="0"/>
              <a:t>n</a:t>
            </a:r>
            <a:r>
              <a:rPr lang="en-US" smtClean="0"/>
              <a:t> = 0, the polynomial has the value 0</a:t>
            </a:r>
          </a:p>
          <a:p>
            <a:pPr eaLnBrk="1" hangingPunct="1"/>
            <a:r>
              <a:rPr lang="en-US" smtClean="0"/>
              <a:t>For values of </a:t>
            </a:r>
            <a:r>
              <a:rPr lang="en-US" i="1" smtClean="0"/>
              <a:t>n</a:t>
            </a:r>
            <a:r>
              <a:rPr lang="en-US" smtClean="0"/>
              <a:t> &gt; 1, 1.5</a:t>
            </a:r>
            <a:r>
              <a:rPr lang="en-US" i="1" smtClean="0"/>
              <a:t>n</a:t>
            </a:r>
            <a:r>
              <a:rPr lang="en-US" baseline="30000" smtClean="0"/>
              <a:t>2</a:t>
            </a:r>
            <a:r>
              <a:rPr lang="en-US" smtClean="0"/>
              <a:t> &gt; 1.5</a:t>
            </a:r>
            <a:r>
              <a:rPr lang="en-US" i="1" smtClean="0"/>
              <a:t>n</a:t>
            </a:r>
            <a:r>
              <a:rPr lang="en-US" baseline="30000" smtClean="0"/>
              <a:t>2</a:t>
            </a:r>
            <a:r>
              <a:rPr lang="en-US" smtClean="0"/>
              <a:t> – 1.5</a:t>
            </a:r>
            <a:r>
              <a:rPr lang="en-US" i="1" smtClean="0"/>
              <a:t>n</a:t>
            </a:r>
          </a:p>
          <a:p>
            <a:pPr eaLnBrk="1" hangingPunct="1"/>
            <a:r>
              <a:rPr lang="en-US" smtClean="0"/>
              <a:t>Therefore T(</a:t>
            </a:r>
            <a:r>
              <a:rPr lang="en-US" i="1" smtClean="0"/>
              <a:t>n</a:t>
            </a:r>
            <a:r>
              <a:rPr lang="en-US" smtClean="0"/>
              <a:t>)  is O(</a:t>
            </a:r>
            <a:r>
              <a:rPr lang="en-US" i="1" smtClean="0"/>
              <a:t>n</a:t>
            </a:r>
            <a:r>
              <a:rPr lang="en-US" baseline="30000" smtClean="0"/>
              <a:t>2</a:t>
            </a:r>
            <a:r>
              <a:rPr lang="en-US" smtClean="0"/>
              <a:t>) when </a:t>
            </a:r>
            <a:r>
              <a:rPr lang="en-US" i="1" smtClean="0"/>
              <a:t>n</a:t>
            </a:r>
            <a:r>
              <a:rPr lang="en-US" baseline="-25000" smtClean="0"/>
              <a:t>0</a:t>
            </a:r>
            <a:r>
              <a:rPr lang="en-US" smtClean="0"/>
              <a:t> is 1 and c is 1.5</a:t>
            </a:r>
          </a:p>
          <a:p>
            <a:pPr eaLnBrk="1" hangingPunct="1"/>
            <a:endParaRPr lang="en-US"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612775" y="228600"/>
            <a:ext cx="8153400" cy="990600"/>
          </a:xfrm>
        </p:spPr>
        <p:txBody>
          <a:bodyPr/>
          <a:lstStyle/>
          <a:p>
            <a:pPr eaLnBrk="1" hangingPunct="1"/>
            <a:r>
              <a:rPr lang="en-US" b="1" smtClean="0"/>
              <a:t>Big-O Example 2 </a:t>
            </a:r>
            <a:r>
              <a:rPr lang="en-US" smtClean="0"/>
              <a:t>(cont.)</a:t>
            </a:r>
          </a:p>
        </p:txBody>
      </p:sp>
      <p:pic>
        <p:nvPicPr>
          <p:cNvPr id="171010" name="Picture 2" descr="C:\Documents and Settings\Administrator\My Documents\Koffman\PPTs\JPEGS\JWCL233_Koffman JPG files\ch02\w0022-nn.jpg"/>
          <p:cNvPicPr>
            <a:picLocks noChangeAspect="1" noChangeArrowheads="1"/>
          </p:cNvPicPr>
          <p:nvPr/>
        </p:nvPicPr>
        <p:blipFill>
          <a:blip r:embed="rId2"/>
          <a:srcRect/>
          <a:stretch>
            <a:fillRect/>
          </a:stretch>
        </p:blipFill>
        <p:spPr bwMode="auto">
          <a:xfrm>
            <a:off x="457200" y="1752600"/>
            <a:ext cx="7974013"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Symbols Used in Quantifying Performance</a:t>
            </a:r>
            <a:endParaRPr lang="en-US" b="1" dirty="0"/>
          </a:p>
        </p:txBody>
      </p:sp>
      <p:pic>
        <p:nvPicPr>
          <p:cNvPr id="172034" name="Picture 2" descr="C:\Documents and Settings\Administrator\My Documents\Koffman\PPTs\Koffman_Digital Request 150 DPI JPEG\Ch02\Table_2.2.jpg"/>
          <p:cNvPicPr>
            <a:picLocks noChangeAspect="1" noChangeArrowheads="1"/>
          </p:cNvPicPr>
          <p:nvPr/>
        </p:nvPicPr>
        <p:blipFill>
          <a:blip r:embed="rId2"/>
          <a:srcRect/>
          <a:stretch>
            <a:fillRect/>
          </a:stretch>
        </p:blipFill>
        <p:spPr bwMode="auto">
          <a:xfrm>
            <a:off x="304800" y="2362200"/>
            <a:ext cx="86153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612775" y="228600"/>
            <a:ext cx="8153400" cy="990600"/>
          </a:xfrm>
        </p:spPr>
        <p:txBody>
          <a:bodyPr/>
          <a:lstStyle/>
          <a:p>
            <a:pPr eaLnBrk="1" hangingPunct="1"/>
            <a:r>
              <a:rPr lang="en-US" b="1" smtClean="0"/>
              <a:t>Common Growth Rates</a:t>
            </a:r>
          </a:p>
        </p:txBody>
      </p:sp>
      <p:pic>
        <p:nvPicPr>
          <p:cNvPr id="173058" name="Picture 2" descr="C:\Documents and Settings\Administrator\My Documents\Koffman\PPTs\Koffman_Digital Request 150 DPI JPEG\Ch02\Table_2.3.jpg"/>
          <p:cNvPicPr>
            <a:picLocks noChangeAspect="1" noChangeArrowheads="1"/>
          </p:cNvPicPr>
          <p:nvPr/>
        </p:nvPicPr>
        <p:blipFill>
          <a:blip r:embed="rId2"/>
          <a:srcRect/>
          <a:stretch>
            <a:fillRect/>
          </a:stretch>
        </p:blipFill>
        <p:spPr bwMode="auto">
          <a:xfrm>
            <a:off x="2209800" y="1828800"/>
            <a:ext cx="4465638"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612775" y="228600"/>
            <a:ext cx="8153400" cy="990600"/>
          </a:xfrm>
        </p:spPr>
        <p:txBody>
          <a:bodyPr/>
          <a:lstStyle/>
          <a:p>
            <a:pPr eaLnBrk="1" hangingPunct="1"/>
            <a:r>
              <a:rPr lang="en-US" b="1" smtClean="0"/>
              <a:t>Comparing Performance</a:t>
            </a:r>
          </a:p>
        </p:txBody>
      </p:sp>
      <p:pic>
        <p:nvPicPr>
          <p:cNvPr id="174082" name="Picture 2" descr="C:\Documents and Settings\Administrator\My Documents\Koffman\PPTs\JPEGS\JWCL233_Koffman JPG files\ch02\w0023-nn.jpg"/>
          <p:cNvPicPr>
            <a:picLocks noChangeAspect="1" noChangeArrowheads="1"/>
          </p:cNvPicPr>
          <p:nvPr/>
        </p:nvPicPr>
        <p:blipFill>
          <a:blip r:embed="rId2"/>
          <a:srcRect/>
          <a:stretch>
            <a:fillRect/>
          </a:stretch>
        </p:blipFill>
        <p:spPr bwMode="auto">
          <a:xfrm>
            <a:off x="685800" y="1676400"/>
            <a:ext cx="77120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612775" y="228600"/>
            <a:ext cx="8153400" cy="990600"/>
          </a:xfrm>
        </p:spPr>
        <p:txBody>
          <a:bodyPr/>
          <a:lstStyle/>
          <a:p>
            <a:pPr eaLnBrk="1" hangingPunct="1"/>
            <a:r>
              <a:rPr lang="en-US" b="1" smtClean="0"/>
              <a:t>Effects of Different Growth Rates</a:t>
            </a:r>
          </a:p>
        </p:txBody>
      </p:sp>
      <p:pic>
        <p:nvPicPr>
          <p:cNvPr id="175106" name="Picture 2" descr="C:\Documents and Settings\Administrator\My Documents\Koffman\PPTs\Koffman_Digital Request 150 DPI JPEG\Ch02\Table_2.4.jpg"/>
          <p:cNvPicPr>
            <a:picLocks noChangeAspect="1" noChangeArrowheads="1"/>
          </p:cNvPicPr>
          <p:nvPr/>
        </p:nvPicPr>
        <p:blipFill>
          <a:blip r:embed="rId2"/>
          <a:srcRect/>
          <a:stretch>
            <a:fillRect/>
          </a:stretch>
        </p:blipFill>
        <p:spPr bwMode="auto">
          <a:xfrm>
            <a:off x="228600" y="2133600"/>
            <a:ext cx="8686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smtClean="0"/>
              <a:t>Array Index Out of Bounds</a:t>
            </a:r>
          </a:p>
        </p:txBody>
      </p:sp>
      <p:sp>
        <p:nvSpPr>
          <p:cNvPr id="29698" name="Content Placeholder 2"/>
          <p:cNvSpPr>
            <a:spLocks noGrp="1"/>
          </p:cNvSpPr>
          <p:nvPr>
            <p:ph sz="quarter" idx="1"/>
          </p:nvPr>
        </p:nvSpPr>
        <p:spPr>
          <a:xfrm>
            <a:off x="612775" y="1600200"/>
            <a:ext cx="8153400" cy="4876800"/>
          </a:xfrm>
        </p:spPr>
        <p:txBody>
          <a:bodyPr/>
          <a:lstStyle/>
          <a:p>
            <a:pPr eaLnBrk="1" hangingPunct="1"/>
            <a:r>
              <a:rPr lang="en-US" smtClean="0"/>
              <a:t>C++ does not check the validity of array subscripts</a:t>
            </a:r>
          </a:p>
          <a:p>
            <a:pPr eaLnBrk="1" hangingPunct="1"/>
            <a:r>
              <a:rPr lang="en-US" smtClean="0"/>
              <a:t>Attempting to access or modify an array element using a subscript that is negative or greater than or equal to the array's length is also an undefined condition</a:t>
            </a:r>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Algorithms with Exponential and Factorial Growth Rates</a:t>
            </a:r>
            <a:endParaRPr lang="en-US" b="1" dirty="0"/>
          </a:p>
        </p:txBody>
      </p:sp>
      <p:sp>
        <p:nvSpPr>
          <p:cNvPr id="176130" name="Content Placeholder 2"/>
          <p:cNvSpPr>
            <a:spLocks noGrp="1"/>
          </p:cNvSpPr>
          <p:nvPr>
            <p:ph sz="quarter" idx="1"/>
          </p:nvPr>
        </p:nvSpPr>
        <p:spPr>
          <a:xfrm>
            <a:off x="612775" y="1600200"/>
            <a:ext cx="8153400" cy="4495800"/>
          </a:xfrm>
        </p:spPr>
        <p:txBody>
          <a:bodyPr/>
          <a:lstStyle/>
          <a:p>
            <a:pPr eaLnBrk="1" hangingPunct="1"/>
            <a:r>
              <a:rPr lang="en-US" smtClean="0"/>
              <a:t>Algorithms with exponential and factorial growth rates have an effective practical limit on the size of the problem they can be used to solve</a:t>
            </a:r>
          </a:p>
          <a:p>
            <a:pPr eaLnBrk="1" hangingPunct="1"/>
            <a:r>
              <a:rPr lang="en-US" smtClean="0"/>
              <a:t>With an O(2</a:t>
            </a:r>
            <a:r>
              <a:rPr lang="en-US" i="1" baseline="30000" smtClean="0"/>
              <a:t>n</a:t>
            </a:r>
            <a:r>
              <a:rPr lang="en-US" smtClean="0"/>
              <a:t>) algorithm, if 100 inputs takes an hour then, </a:t>
            </a:r>
          </a:p>
          <a:p>
            <a:pPr lvl="1" eaLnBrk="1" hangingPunct="1"/>
            <a:r>
              <a:rPr lang="en-US" smtClean="0"/>
              <a:t>101 inputs will take 2 hours</a:t>
            </a:r>
          </a:p>
          <a:p>
            <a:pPr lvl="1" eaLnBrk="1" hangingPunct="1"/>
            <a:r>
              <a:rPr lang="en-US" smtClean="0"/>
              <a:t>105 inputs will take 32 hours</a:t>
            </a:r>
          </a:p>
          <a:p>
            <a:pPr lvl="1" eaLnBrk="1" hangingPunct="1"/>
            <a:r>
              <a:rPr lang="en-US" smtClean="0"/>
              <a:t>114 inputs will take 16,384 hours (almost 2 years!)</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smtClean="0"/>
              <a:t>Algorithms with Exponential and Factorial Growth Rates </a:t>
            </a:r>
            <a:r>
              <a:rPr lang="en-US" dirty="0" smtClean="0"/>
              <a:t>(cont.)</a:t>
            </a:r>
            <a:endParaRPr lang="en-US" dirty="0"/>
          </a:p>
        </p:txBody>
      </p:sp>
      <p:sp>
        <p:nvSpPr>
          <p:cNvPr id="177154" name="Content Placeholder 2"/>
          <p:cNvSpPr>
            <a:spLocks noGrp="1"/>
          </p:cNvSpPr>
          <p:nvPr>
            <p:ph sz="quarter" idx="1"/>
          </p:nvPr>
        </p:nvSpPr>
        <p:spPr>
          <a:xfrm>
            <a:off x="612775" y="1600200"/>
            <a:ext cx="8153400" cy="4495800"/>
          </a:xfrm>
        </p:spPr>
        <p:txBody>
          <a:bodyPr/>
          <a:lstStyle/>
          <a:p>
            <a:pPr eaLnBrk="1" hangingPunct="1"/>
            <a:r>
              <a:rPr lang="en-US" dirty="0" smtClean="0"/>
              <a:t>Encryption algorithms take advantage of this characteristic</a:t>
            </a:r>
          </a:p>
          <a:p>
            <a:pPr eaLnBrk="1" hangingPunct="1"/>
            <a:r>
              <a:rPr lang="en-US" dirty="0" smtClean="0"/>
              <a:t>Some cryptographic algorithms can be broken in O(2</a:t>
            </a:r>
            <a:r>
              <a:rPr lang="en-US" i="1" baseline="30000" dirty="0" smtClean="0"/>
              <a:t>n</a:t>
            </a:r>
            <a:r>
              <a:rPr lang="en-US" dirty="0" smtClean="0"/>
              <a:t>) time, where </a:t>
            </a:r>
            <a:r>
              <a:rPr lang="en-US" i="1" dirty="0" smtClean="0"/>
              <a:t>n</a:t>
            </a:r>
            <a:r>
              <a:rPr lang="en-US" dirty="0" smtClean="0"/>
              <a:t> is the number of bits in the key </a:t>
            </a:r>
          </a:p>
          <a:p>
            <a:pPr eaLnBrk="1" hangingPunct="1"/>
            <a:r>
              <a:rPr lang="en-US" dirty="0" smtClean="0"/>
              <a:t>A key length of 40 is considered breakable by a modern computer, </a:t>
            </a:r>
          </a:p>
          <a:p>
            <a:pPr eaLnBrk="1" hangingPunct="1"/>
            <a:r>
              <a:rPr lang="en-US" dirty="0" smtClean="0"/>
              <a:t>but a key length of 100 bits will take a billion-billion (10</a:t>
            </a:r>
            <a:r>
              <a:rPr lang="en-US" baseline="30000" dirty="0" smtClean="0"/>
              <a:t>18</a:t>
            </a:r>
            <a:r>
              <a:rPr lang="en-US" dirty="0" smtClean="0"/>
              <a:t>) times longer than a key length of 40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30722" name="Content Placeholder 2"/>
          <p:cNvSpPr>
            <a:spLocks noGrp="1"/>
          </p:cNvSpPr>
          <p:nvPr>
            <p:ph sz="quarter" idx="1"/>
          </p:nvPr>
        </p:nvSpPr>
        <p:spPr>
          <a:xfrm>
            <a:off x="612775" y="1600200"/>
            <a:ext cx="8153400" cy="4876800"/>
          </a:xfrm>
        </p:spPr>
        <p:txBody>
          <a:bodyPr/>
          <a:lstStyle/>
          <a:p>
            <a:pPr eaLnBrk="1" hangingPunct="1"/>
            <a:r>
              <a:rPr lang="en-US" sz="2700" smtClean="0"/>
              <a:t>If we define the following array,</a:t>
            </a:r>
          </a:p>
          <a:p>
            <a:pPr marL="593725" lvl="2" indent="0" eaLnBrk="1" hangingPunct="1">
              <a:buFont typeface="Wingdings" pitchFamily="2" charset="2"/>
              <a:buNone/>
            </a:pPr>
            <a:r>
              <a:rPr lang="en-US" sz="2100" smtClean="0">
                <a:latin typeface="Courier New" pitchFamily="49" charset="0"/>
                <a:cs typeface="Courier New" pitchFamily="49" charset="0"/>
              </a:rPr>
              <a:t>int scores[500];</a:t>
            </a:r>
          </a:p>
          <a:p>
            <a:pPr eaLnBrk="1" hangingPunct="1"/>
            <a:r>
              <a:rPr lang="en-US" sz="2700" smtClean="0"/>
              <a:t>and we use the subscripted variable </a:t>
            </a:r>
            <a:r>
              <a:rPr lang="en-US" sz="2100" smtClean="0">
                <a:latin typeface="Courier New" pitchFamily="49" charset="0"/>
                <a:cs typeface="Courier New" pitchFamily="49" charset="0"/>
              </a:rPr>
              <a:t>scores[i] </a:t>
            </a:r>
            <a:r>
              <a:rPr lang="en-US" sz="2700" smtClean="0"/>
              <a:t>with a value of </a:t>
            </a:r>
            <a:r>
              <a:rPr lang="en-US" sz="2100" smtClean="0">
                <a:latin typeface="Courier New" pitchFamily="49" charset="0"/>
                <a:cs typeface="Courier New" pitchFamily="49" charset="0"/>
              </a:rPr>
              <a:t>i</a:t>
            </a:r>
            <a:r>
              <a:rPr lang="en-US" sz="2700" smtClean="0"/>
              <a:t> less than zero or greater than 499, a location in memory outside of the array will be accessed or modified</a:t>
            </a:r>
          </a:p>
          <a:p>
            <a:pPr eaLnBrk="1" hangingPunct="1"/>
            <a:r>
              <a:rPr lang="en-US" sz="2700" smtClean="0"/>
              <a:t>If the location happens to be a location not accessible to the program an error may be reported</a:t>
            </a:r>
          </a:p>
          <a:p>
            <a:pPr eaLnBrk="1" hangingPunct="1"/>
            <a:r>
              <a:rPr lang="en-US" sz="2700" smtClean="0"/>
              <a:t>Otherwise, the program may execute, but may exhibit strange behavior at some point possibly far removed from the location of the error</a:t>
            </a:r>
          </a:p>
          <a:p>
            <a:pPr eaLnBrk="1" hangingPunct="1"/>
            <a:endParaRPr lang="en-US" sz="270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31746" name="Content Placeholder 2"/>
          <p:cNvSpPr>
            <a:spLocks noGrp="1"/>
          </p:cNvSpPr>
          <p:nvPr>
            <p:ph sz="quarter" idx="1"/>
          </p:nvPr>
        </p:nvSpPr>
        <p:spPr>
          <a:xfrm>
            <a:off x="612775" y="1600200"/>
            <a:ext cx="8153400" cy="4876800"/>
          </a:xfrm>
        </p:spPr>
        <p:txBody>
          <a:bodyPr/>
          <a:lstStyle/>
          <a:p>
            <a:pPr eaLnBrk="1" hangingPunct="1"/>
            <a:r>
              <a:rPr lang="en-US" smtClean="0"/>
              <a:t>Incorrect loop control parameters can cause array-index-out-of-bounds errors</a:t>
            </a:r>
          </a:p>
          <a:p>
            <a:pPr eaLnBrk="1" hangingPunct="1"/>
            <a:r>
              <a:rPr lang="en-US" smtClean="0"/>
              <a:t>We need to check carefully the boundary values for an index that is also a loop control variable</a:t>
            </a:r>
          </a:p>
          <a:p>
            <a:pPr eaLnBrk="1" hangingPunct="1"/>
            <a:r>
              <a:rPr lang="en-US" smtClean="0"/>
              <a:t>A common error is using the array size as the upper limit rather than the array size minus 1</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32770" name="Content Placeholder 2"/>
          <p:cNvSpPr>
            <a:spLocks noGrp="1"/>
          </p:cNvSpPr>
          <p:nvPr>
            <p:ph sz="quarter" idx="1"/>
          </p:nvPr>
        </p:nvSpPr>
        <p:spPr>
          <a:xfrm>
            <a:off x="612775" y="1600200"/>
            <a:ext cx="8153400" cy="4876800"/>
          </a:xfrm>
        </p:spPr>
        <p:txBody>
          <a:bodyPr/>
          <a:lstStyle/>
          <a:p>
            <a:pPr marL="593725" lvl="2" indent="0" eaLnBrk="1" hangingPunct="1">
              <a:buFont typeface="Wingdings" pitchFamily="2" charset="2"/>
              <a:buNone/>
            </a:pPr>
            <a:r>
              <a:rPr lang="en-US" smtClean="0">
                <a:latin typeface="Courier New" pitchFamily="49" charset="0"/>
                <a:cs typeface="Courier New" pitchFamily="49" charset="0"/>
              </a:rPr>
              <a:t>for (int i = 0; i &lt;= X_SIZE; i++)</a:t>
            </a:r>
          </a:p>
          <a:p>
            <a:pPr marL="593725" lvl="2" indent="0" eaLnBrk="1" hangingPunct="1">
              <a:buFont typeface="Wingdings" pitchFamily="2" charset="2"/>
              <a:buNone/>
            </a:pPr>
            <a:r>
              <a:rPr lang="en-US" smtClean="0">
                <a:latin typeface="Courier New" pitchFamily="49" charset="0"/>
                <a:cs typeface="Courier New" pitchFamily="49" charset="0"/>
              </a:rPr>
              <a:t>x[i] = i * i;</a:t>
            </a:r>
          </a:p>
          <a:p>
            <a:pPr marL="593725" lvl="2" indent="0" eaLnBrk="1" hangingPunct="1">
              <a:buFont typeface="Wingdings" pitchFamily="2" charset="2"/>
              <a:buNone/>
            </a:pPr>
            <a:endParaRPr lang="en-US" sz="1200" smtClean="0">
              <a:latin typeface="Courier New" pitchFamily="49" charset="0"/>
              <a:cs typeface="Courier New" pitchFamily="49" charset="0"/>
            </a:endParaRPr>
          </a:p>
          <a:p>
            <a:pPr eaLnBrk="1" hangingPunct="1"/>
            <a:r>
              <a:rPr lang="en-US" smtClean="0"/>
              <a:t>The loop above will cause an array-index-out-of-bounds error during the last pass</a:t>
            </a:r>
          </a:p>
          <a:p>
            <a:pPr eaLnBrk="1" hangingPunct="1"/>
            <a:r>
              <a:rPr lang="en-US" smtClean="0"/>
              <a:t>We need to replace the loop header with one of the following:</a:t>
            </a:r>
          </a:p>
          <a:p>
            <a:pPr marL="593725" lvl="2" indent="0" eaLnBrk="1" hangingPunct="1">
              <a:buFont typeface="Wingdings" pitchFamily="2" charset="2"/>
              <a:buNone/>
            </a:pPr>
            <a:r>
              <a:rPr lang="en-US" smtClean="0">
                <a:latin typeface="Courier New" pitchFamily="49" charset="0"/>
                <a:cs typeface="Courier New" pitchFamily="49" charset="0"/>
              </a:rPr>
              <a:t>for (int i = 0; i &lt; X_SIZE; i++)</a:t>
            </a:r>
            <a:endParaRPr lang="en-US" smtClean="0"/>
          </a:p>
          <a:p>
            <a:pPr marL="593725" lvl="2" indent="0" eaLnBrk="1" hangingPunct="1">
              <a:buFont typeface="Wingdings" pitchFamily="2" charset="2"/>
              <a:buNone/>
            </a:pPr>
            <a:r>
              <a:rPr lang="en-US" smtClean="0">
                <a:latin typeface="Courier New" pitchFamily="49" charset="0"/>
                <a:cs typeface="Courier New" pitchFamily="49" charset="0"/>
              </a:rPr>
              <a:t>for (int i = 0; i &lt;= X_SIZE - 1; i++)</a:t>
            </a:r>
          </a:p>
          <a:p>
            <a:pPr marL="593725" lvl="2" indent="0" eaLnBrk="1" hangingPunct="1">
              <a:buFont typeface="Wingdings" pitchFamily="2" charset="2"/>
              <a:buNone/>
            </a:pPr>
            <a:r>
              <a:rPr lang="en-US" smtClean="0">
                <a:latin typeface="Courier New" pitchFamily="49" charset="0"/>
                <a:cs typeface="Courier New" pitchFamily="49" charset="0"/>
              </a:rPr>
              <a:t>for (int i = 0; i != X_SIZE; i++)</a:t>
            </a:r>
          </a:p>
          <a:p>
            <a:pPr marL="593725" lvl="2" indent="0" eaLnBrk="1" hangingPunct="1">
              <a:buFont typeface="Wingdings" pitchFamily="2" charset="2"/>
              <a:buNone/>
            </a:pPr>
            <a:endParaRPr lang="en-US" sz="1200" smtClean="0">
              <a:latin typeface="Courier New" pitchFamily="49" charset="0"/>
              <a:cs typeface="Courier New" pitchFamily="49" charset="0"/>
            </a:endParaRPr>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eaLnBrk="1" hangingPunct="1"/>
            <a:r>
              <a:rPr lang="en-US" b="1" smtClean="0"/>
              <a:t>Chapter Objectives</a:t>
            </a:r>
          </a:p>
        </p:txBody>
      </p:sp>
      <p:sp>
        <p:nvSpPr>
          <p:cNvPr id="15362" name="Content Placeholder 2"/>
          <p:cNvSpPr>
            <a:spLocks noGrp="1"/>
          </p:cNvSpPr>
          <p:nvPr>
            <p:ph sz="quarter" idx="1"/>
          </p:nvPr>
        </p:nvSpPr>
        <p:spPr>
          <a:xfrm>
            <a:off x="612775" y="1600200"/>
            <a:ext cx="8153400" cy="4495800"/>
          </a:xfrm>
        </p:spPr>
        <p:txBody>
          <a:bodyPr/>
          <a:lstStyle/>
          <a:p>
            <a:pPr eaLnBrk="1" hangingPunct="1"/>
            <a:r>
              <a:rPr lang="en-US" smtClean="0"/>
              <a:t>To understand the differences between the three categories of program errors</a:t>
            </a:r>
          </a:p>
          <a:p>
            <a:pPr eaLnBrk="1" hangingPunct="1"/>
            <a:r>
              <a:rPr lang="en-US" smtClean="0"/>
              <a:t>To understand what it means to throw an exception and how to throw an exception in a function</a:t>
            </a:r>
          </a:p>
          <a:p>
            <a:pPr eaLnBrk="1" hangingPunct="1"/>
            <a:r>
              <a:rPr lang="en-US" smtClean="0"/>
              <a:t>To understand the effect of an uncaught exception and why you should catch exceptions</a:t>
            </a:r>
          </a:p>
          <a:p>
            <a:pPr eaLnBrk="1" hangingPunct="1"/>
            <a:r>
              <a:rPr lang="en-US" smtClean="0"/>
              <a:t>To learn how to catch and process exceptions</a:t>
            </a:r>
          </a:p>
          <a:p>
            <a:pPr eaLnBrk="1" hangingPunct="1"/>
            <a:r>
              <a:rPr lang="en-US" smtClean="0"/>
              <a:t>To understand different testing strategies, and when and how they are performed</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33794" name="Content Placeholder 2"/>
          <p:cNvSpPr>
            <a:spLocks noGrp="1"/>
          </p:cNvSpPr>
          <p:nvPr>
            <p:ph sz="quarter" idx="1"/>
          </p:nvPr>
        </p:nvSpPr>
        <p:spPr>
          <a:xfrm>
            <a:off x="612775" y="1600200"/>
            <a:ext cx="8153400" cy="4876800"/>
          </a:xfrm>
        </p:spPr>
        <p:txBody>
          <a:bodyPr/>
          <a:lstStyle/>
          <a:p>
            <a:pPr eaLnBrk="1" hangingPunct="1">
              <a:lnSpc>
                <a:spcPct val="80000"/>
              </a:lnSpc>
              <a:buClr>
                <a:srgbClr val="438086"/>
              </a:buClr>
            </a:pPr>
            <a:r>
              <a:rPr lang="en-US" sz="2500" dirty="0" smtClean="0">
                <a:solidFill>
                  <a:srgbClr val="000000"/>
                </a:solidFill>
              </a:rPr>
              <a:t>Parameters passed to a function can include the position and new value of an element in an array</a:t>
            </a:r>
            <a:endParaRPr lang="en-US" sz="1900" dirty="0" smtClean="0">
              <a:solidFill>
                <a:srgbClr val="000000"/>
              </a:solidFill>
              <a:latin typeface="Courier New" pitchFamily="49" charset="0"/>
              <a:cs typeface="Courier New" pitchFamily="49" charset="0"/>
            </a:endParaRPr>
          </a:p>
          <a:p>
            <a:pPr eaLnBrk="1" hangingPunct="1">
              <a:lnSpc>
                <a:spcPct val="80000"/>
              </a:lnSpc>
              <a:buClr>
                <a:srgbClr val="438086"/>
              </a:buClr>
            </a:pPr>
            <a:r>
              <a:rPr lang="en-US" sz="2500" dirty="0" smtClean="0"/>
              <a:t>An </a:t>
            </a:r>
            <a:r>
              <a:rPr lang="en-US" sz="1900" dirty="0" smtClean="0">
                <a:solidFill>
                  <a:srgbClr val="000000"/>
                </a:solidFill>
                <a:latin typeface="Courier New" pitchFamily="49" charset="0"/>
                <a:cs typeface="Courier New" pitchFamily="49" charset="0"/>
              </a:rPr>
              <a:t>if</a:t>
            </a:r>
            <a:r>
              <a:rPr lang="en-US" sz="2500" dirty="0" smtClean="0"/>
              <a:t> statement can be used to </a:t>
            </a:r>
            <a:r>
              <a:rPr lang="en-US" sz="2500" smtClean="0"/>
              <a:t>validate the </a:t>
            </a:r>
            <a:r>
              <a:rPr lang="en-US" sz="2500" dirty="0" smtClean="0"/>
              <a:t>index is in bounds</a:t>
            </a:r>
          </a:p>
          <a:p>
            <a:pPr eaLnBrk="1" hangingPunct="1">
              <a:lnSpc>
                <a:spcPct val="80000"/>
              </a:lnSpc>
              <a:buClr>
                <a:srgbClr val="438086"/>
              </a:buClr>
            </a:pPr>
            <a:r>
              <a:rPr lang="en-US" sz="2500" dirty="0" smtClean="0"/>
              <a:t>The function can return a </a:t>
            </a:r>
            <a:r>
              <a:rPr lang="en-US" sz="1900" dirty="0" err="1" smtClean="0">
                <a:solidFill>
                  <a:srgbClr val="000000"/>
                </a:solidFill>
                <a:latin typeface="Courier New" pitchFamily="49" charset="0"/>
                <a:cs typeface="Courier New" pitchFamily="49" charset="0"/>
              </a:rPr>
              <a:t>bool</a:t>
            </a:r>
            <a:r>
              <a:rPr lang="en-US" sz="2500" dirty="0" smtClean="0"/>
              <a:t> value indicating whether or not the value was changed</a:t>
            </a:r>
          </a:p>
          <a:p>
            <a:pPr eaLnBrk="1" hangingPunct="1">
              <a:lnSpc>
                <a:spcPct val="80000"/>
              </a:lnSpc>
              <a:buClr>
                <a:srgbClr val="438086"/>
              </a:buClr>
              <a:buFont typeface="Wingdings" pitchFamily="2" charset="2"/>
              <a:buNone/>
            </a:pPr>
            <a:endParaRPr lang="en-US" sz="2500" dirty="0" smtClean="0">
              <a:solidFill>
                <a:srgbClr val="000000"/>
              </a:solidFill>
            </a:endParaRPr>
          </a:p>
          <a:p>
            <a:pPr marL="593725" lvl="2" indent="0" eaLnBrk="1" hangingPunct="1">
              <a:lnSpc>
                <a:spcPct val="80000"/>
              </a:lnSpc>
              <a:buFont typeface="Wingdings" pitchFamily="2" charset="2"/>
              <a:buNone/>
            </a:pPr>
            <a:r>
              <a:rPr lang="en-US" sz="1700" dirty="0" err="1" smtClean="0">
                <a:latin typeface="Courier New" pitchFamily="49" charset="0"/>
                <a:cs typeface="Courier New" pitchFamily="49" charset="0"/>
              </a:rPr>
              <a:t>bool</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set_element_of_x</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int</a:t>
            </a:r>
            <a:r>
              <a:rPr lang="en-US" sz="1700" dirty="0" smtClean="0">
                <a:latin typeface="Courier New" pitchFamily="49" charset="0"/>
                <a:cs typeface="Courier New" pitchFamily="49" charset="0"/>
              </a:rPr>
              <a:t> index, </a:t>
            </a:r>
            <a:r>
              <a:rPr lang="en-US" sz="1700" dirty="0" err="1" smtClean="0">
                <a:latin typeface="Courier New" pitchFamily="49" charset="0"/>
                <a:cs typeface="Courier New" pitchFamily="49" charset="0"/>
              </a:rPr>
              <a:t>int</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val</a:t>
            </a:r>
            <a:r>
              <a:rPr lang="en-US" sz="1700" dirty="0" smtClean="0">
                <a:latin typeface="Courier New" pitchFamily="49" charset="0"/>
                <a:cs typeface="Courier New" pitchFamily="49" charset="0"/>
              </a:rPr>
              <a:t>) {</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if (index &gt;= 0 &amp;&amp; index &lt; X_SIZE) {</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x[index] = </a:t>
            </a:r>
            <a:r>
              <a:rPr lang="en-US" sz="1700" dirty="0" err="1" smtClean="0">
                <a:latin typeface="Courier New" pitchFamily="49" charset="0"/>
                <a:cs typeface="Courier New" pitchFamily="49" charset="0"/>
              </a:rPr>
              <a:t>val</a:t>
            </a:r>
            <a:r>
              <a:rPr lang="en-US" sz="1700" dirty="0" smtClean="0">
                <a:latin typeface="Courier New" pitchFamily="49" charset="0"/>
                <a:cs typeface="Courier New" pitchFamily="49" charset="0"/>
              </a:rPr>
              <a:t>;</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return true;</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 else {</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return false;</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	}</a:t>
            </a:r>
          </a:p>
          <a:p>
            <a:pPr marL="593725" lvl="2" indent="0" eaLnBrk="1" hangingPunct="1">
              <a:lnSpc>
                <a:spcPct val="80000"/>
              </a:lnSpc>
              <a:buFont typeface="Wingdings" pitchFamily="2" charset="2"/>
              <a:buNone/>
            </a:pPr>
            <a:r>
              <a:rPr lang="en-US" sz="1700" dirty="0" smtClean="0">
                <a:latin typeface="Courier New" pitchFamily="49" charset="0"/>
                <a:cs typeface="Courier New" pitchFamily="49" charset="0"/>
              </a:rPr>
              <a:t>}</a:t>
            </a:r>
          </a:p>
          <a:p>
            <a:pPr marL="593725" lvl="2" indent="0" eaLnBrk="1" hangingPunct="1">
              <a:lnSpc>
                <a:spcPct val="80000"/>
              </a:lnSpc>
              <a:buFont typeface="Wingdings" pitchFamily="2" charset="2"/>
              <a:buNone/>
            </a:pPr>
            <a:endParaRPr lang="en-US" sz="1000" dirty="0" smtClean="0">
              <a:latin typeface="Courier New" pitchFamily="49" charset="0"/>
              <a:cs typeface="Courier New" pitchFamily="49" charset="0"/>
            </a:endParaRPr>
          </a:p>
          <a:p>
            <a:pPr marL="593725" lvl="2" indent="0" eaLnBrk="1" hangingPunct="1">
              <a:lnSpc>
                <a:spcPct val="80000"/>
              </a:lnSpc>
              <a:buFont typeface="Wingdings" pitchFamily="2" charset="2"/>
              <a:buNone/>
            </a:pPr>
            <a:endParaRPr lang="en-US" sz="1000" dirty="0" smtClean="0">
              <a:latin typeface="Courier New" pitchFamily="49" charset="0"/>
              <a:cs typeface="Courier New" pitchFamily="49" charset="0"/>
            </a:endParaRPr>
          </a:p>
          <a:p>
            <a:pPr eaLnBrk="1" hangingPunct="1">
              <a:lnSpc>
                <a:spcPct val="80000"/>
              </a:lnSpc>
            </a:pPr>
            <a:endParaRPr lang="en-US" sz="2500"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34818" name="Content Placeholder 2"/>
          <p:cNvSpPr>
            <a:spLocks noGrp="1"/>
          </p:cNvSpPr>
          <p:nvPr>
            <p:ph sz="quarter" idx="1"/>
          </p:nvPr>
        </p:nvSpPr>
        <p:spPr>
          <a:xfrm>
            <a:off x="612775" y="1600200"/>
            <a:ext cx="8153400" cy="4876800"/>
          </a:xfrm>
        </p:spPr>
        <p:txBody>
          <a:bodyPr/>
          <a:lstStyle/>
          <a:p>
            <a:pPr eaLnBrk="1" hangingPunct="1">
              <a:lnSpc>
                <a:spcPct val="80000"/>
              </a:lnSpc>
              <a:buClr>
                <a:srgbClr val="438086"/>
              </a:buClr>
            </a:pPr>
            <a:r>
              <a:rPr lang="en-US" sz="2500" smtClean="0">
                <a:solidFill>
                  <a:srgbClr val="000000"/>
                </a:solidFill>
              </a:rPr>
              <a:t>Parameters passed to the </a:t>
            </a:r>
            <a:r>
              <a:rPr lang="en-US" sz="1900" smtClean="0">
                <a:solidFill>
                  <a:srgbClr val="000000"/>
                </a:solidFill>
                <a:latin typeface="Courier New" pitchFamily="49" charset="0"/>
                <a:cs typeface="Courier New" pitchFamily="49" charset="0"/>
              </a:rPr>
              <a:t>main</a:t>
            </a:r>
            <a:r>
              <a:rPr lang="en-US" sz="2500" smtClean="0">
                <a:solidFill>
                  <a:srgbClr val="000000"/>
                </a:solidFill>
              </a:rPr>
              <a:t> function can be accessed as strings stored in array </a:t>
            </a:r>
            <a:r>
              <a:rPr lang="en-US" sz="1900" smtClean="0">
                <a:solidFill>
                  <a:srgbClr val="000000"/>
                </a:solidFill>
                <a:latin typeface="Courier New" pitchFamily="49" charset="0"/>
                <a:cs typeface="Courier New" pitchFamily="49" charset="0"/>
              </a:rPr>
              <a:t>argv</a:t>
            </a:r>
          </a:p>
          <a:p>
            <a:pPr eaLnBrk="1" hangingPunct="1">
              <a:lnSpc>
                <a:spcPct val="80000"/>
              </a:lnSpc>
              <a:buClr>
                <a:srgbClr val="438086"/>
              </a:buClr>
            </a:pPr>
            <a:r>
              <a:rPr lang="en-US" sz="2500" smtClean="0">
                <a:solidFill>
                  <a:srgbClr val="000000"/>
                </a:solidFill>
              </a:rPr>
              <a:t>The number of arguments passed to </a:t>
            </a:r>
            <a:r>
              <a:rPr lang="en-US" sz="1900" smtClean="0">
                <a:solidFill>
                  <a:srgbClr val="000000"/>
                </a:solidFill>
                <a:latin typeface="Courier New" pitchFamily="49" charset="0"/>
                <a:cs typeface="Courier New" pitchFamily="49" charset="0"/>
              </a:rPr>
              <a:t>main</a:t>
            </a:r>
            <a:r>
              <a:rPr lang="en-US" sz="2500" smtClean="0">
                <a:solidFill>
                  <a:srgbClr val="000000"/>
                </a:solidFill>
              </a:rPr>
              <a:t> are stored in variable </a:t>
            </a:r>
            <a:r>
              <a:rPr lang="en-US" sz="1900" smtClean="0">
                <a:solidFill>
                  <a:srgbClr val="000000"/>
                </a:solidFill>
                <a:latin typeface="Courier New" pitchFamily="49" charset="0"/>
                <a:cs typeface="Courier New" pitchFamily="49" charset="0"/>
              </a:rPr>
              <a:t>argc</a:t>
            </a:r>
          </a:p>
          <a:p>
            <a:pPr eaLnBrk="1" hangingPunct="1">
              <a:lnSpc>
                <a:spcPct val="80000"/>
              </a:lnSpc>
              <a:buClr>
                <a:srgbClr val="438086"/>
              </a:buClr>
            </a:pPr>
            <a:r>
              <a:rPr lang="en-US" sz="2500" smtClean="0"/>
              <a:t>If we write a </a:t>
            </a:r>
            <a:r>
              <a:rPr lang="en-US" sz="1900" smtClean="0">
                <a:solidFill>
                  <a:srgbClr val="000000"/>
                </a:solidFill>
                <a:latin typeface="Courier New" pitchFamily="49" charset="0"/>
                <a:cs typeface="Courier New" pitchFamily="49" charset="0"/>
              </a:rPr>
              <a:t>main</a:t>
            </a:r>
            <a:r>
              <a:rPr lang="en-US" sz="2500" smtClean="0"/>
              <a:t> function that expects two parameters, we need to pass both parameters (otherwise we will generate an array-out-of-bounds error)</a:t>
            </a:r>
          </a:p>
          <a:p>
            <a:pPr eaLnBrk="1" hangingPunct="1">
              <a:lnSpc>
                <a:spcPct val="80000"/>
              </a:lnSpc>
              <a:buClr>
                <a:srgbClr val="438086"/>
              </a:buClr>
            </a:pPr>
            <a:endParaRPr lang="en-US" sz="2500" smtClean="0">
              <a:solidFill>
                <a:srgbClr val="000000"/>
              </a:solidFill>
            </a:endParaRP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int main(int argc, char* argv[]) {</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string input_file_name;</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if (argc &gt; 1)</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  input_file_name = argv[1]</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else</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  input_file_name = "Phone.dat";</a:t>
            </a:r>
          </a:p>
          <a:p>
            <a:pPr marL="593725" lvl="2" indent="0" eaLnBrk="1" hangingPunct="1">
              <a:lnSpc>
                <a:spcPct val="80000"/>
              </a:lnSpc>
              <a:buFont typeface="Wingdings" pitchFamily="2" charset="2"/>
              <a:buNone/>
            </a:pPr>
            <a:r>
              <a:rPr lang="en-US" sz="1700" smtClean="0">
                <a:latin typeface="Courier New" pitchFamily="49" charset="0"/>
                <a:cs typeface="Courier New" pitchFamily="49" charset="0"/>
              </a:rPr>
              <a:t>...</a:t>
            </a:r>
          </a:p>
          <a:p>
            <a:pPr marL="593725" lvl="2" indent="0" eaLnBrk="1" hangingPunct="1">
              <a:lnSpc>
                <a:spcPct val="80000"/>
              </a:lnSpc>
              <a:buFont typeface="Wingdings" pitchFamily="2" charset="2"/>
              <a:buNone/>
            </a:pPr>
            <a:endParaRPr lang="en-US" sz="1700" smtClean="0">
              <a:latin typeface="Courier New" pitchFamily="49" charset="0"/>
              <a:cs typeface="Courier New" pitchFamily="49" charset="0"/>
            </a:endParaRPr>
          </a:p>
          <a:p>
            <a:pPr marL="593725" lvl="2" indent="0" eaLnBrk="1" hangingPunct="1">
              <a:lnSpc>
                <a:spcPct val="80000"/>
              </a:lnSpc>
              <a:buFont typeface="Wingdings" pitchFamily="2" charset="2"/>
              <a:buNone/>
            </a:pPr>
            <a:endParaRPr lang="en-US" sz="1000" smtClean="0">
              <a:latin typeface="Courier New" pitchFamily="49" charset="0"/>
              <a:cs typeface="Courier New" pitchFamily="49" charset="0"/>
            </a:endParaRPr>
          </a:p>
          <a:p>
            <a:pPr marL="593725" lvl="2" indent="0" eaLnBrk="1" hangingPunct="1">
              <a:lnSpc>
                <a:spcPct val="80000"/>
              </a:lnSpc>
              <a:buFont typeface="Wingdings" pitchFamily="2" charset="2"/>
              <a:buNone/>
            </a:pPr>
            <a:endParaRPr lang="en-US" sz="1000" smtClean="0">
              <a:latin typeface="Courier New" pitchFamily="49" charset="0"/>
              <a:cs typeface="Courier New" pitchFamily="49" charset="0"/>
            </a:endParaRPr>
          </a:p>
          <a:p>
            <a:pPr eaLnBrk="1" hangingPunct="1">
              <a:lnSpc>
                <a:spcPct val="80000"/>
              </a:lnSpc>
            </a:pPr>
            <a:endParaRPr lang="en-US" sz="250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mtClean="0"/>
              <a:t>Array Index Out of Bounds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35843" name="Picture 2"/>
          <p:cNvPicPr>
            <a:picLocks noChangeAspect="1" noChangeArrowheads="1"/>
          </p:cNvPicPr>
          <p:nvPr/>
        </p:nvPicPr>
        <p:blipFill>
          <a:blip r:embed="rId2"/>
          <a:srcRect/>
          <a:stretch>
            <a:fillRect/>
          </a:stretch>
        </p:blipFill>
        <p:spPr bwMode="auto">
          <a:xfrm>
            <a:off x="1828800" y="2057400"/>
            <a:ext cx="55530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t>Null Pointer</a:t>
            </a:r>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dirty="0" smtClean="0"/>
              <a:t>If you attempt to dereference a null pointer, the operating system generally will issue an error message and terminate the program</a:t>
            </a:r>
          </a:p>
          <a:p>
            <a:pPr eaLnBrk="1" hangingPunct="1">
              <a:defRPr/>
            </a:pPr>
            <a:r>
              <a:rPr lang="en-US" dirty="0" smtClean="0"/>
              <a:t>Under Windows you will see a dialog box similar to this:</a:t>
            </a:r>
          </a:p>
          <a:p>
            <a:pPr eaLnBrk="1" hangingPunct="1">
              <a:defRPr/>
            </a:pPr>
            <a:endParaRPr lang="en-US" dirty="0" smtClean="0"/>
          </a:p>
          <a:p>
            <a:pPr marL="914400" indent="0" eaLnBrk="1" hangingPunct="1">
              <a:buFont typeface="Wingdings" pitchFamily="2" charset="2"/>
              <a:buNone/>
              <a:defRPr/>
            </a:pPr>
            <a:endParaRPr lang="en-US" dirty="0" smtClean="0"/>
          </a:p>
          <a:p>
            <a:pPr marL="914400" indent="0" eaLnBrk="1" hangingPunct="1">
              <a:buFont typeface="Wingdings" pitchFamily="2" charset="2"/>
              <a:buNone/>
              <a:defRPr/>
            </a:pPr>
            <a:endParaRPr lang="en-US" dirty="0" smtClean="0"/>
          </a:p>
          <a:p>
            <a:pPr marL="284163" indent="-284163" eaLnBrk="1" hangingPunct="1">
              <a:defRPr/>
            </a:pPr>
            <a:r>
              <a:rPr lang="en-US" dirty="0"/>
              <a:t>Under Linux</a:t>
            </a:r>
            <a:r>
              <a:rPr lang="en-US" dirty="0" smtClean="0"/>
              <a:t>, the typical message is:</a:t>
            </a:r>
          </a:p>
          <a:p>
            <a:pPr marL="284163" indent="-284163" eaLnBrk="1" hangingPunct="1">
              <a:defRPr/>
            </a:pPr>
            <a:endParaRPr lang="en-US" sz="700" dirty="0" smtClean="0"/>
          </a:p>
          <a:p>
            <a:pPr marL="595312" lvl="2" indent="0" eaLnBrk="1" hangingPunct="1">
              <a:buFont typeface="Wingdings" pitchFamily="2" charset="2"/>
              <a:buNone/>
              <a:defRPr/>
            </a:pPr>
            <a:r>
              <a:rPr lang="en-US" dirty="0" smtClean="0">
                <a:latin typeface="Courier New" pitchFamily="49" charset="0"/>
                <a:cs typeface="Courier New" pitchFamily="49" charset="0"/>
              </a:rPr>
              <a:t>Segmentation fault</a:t>
            </a:r>
          </a:p>
          <a:p>
            <a:pPr marL="595312" lvl="2" indent="0" eaLnBrk="1" hangingPunct="1">
              <a:buFont typeface="Wingdings" pitchFamily="2" charset="2"/>
              <a:buNone/>
              <a:defRPr/>
            </a:pPr>
            <a:endParaRPr lang="en-US" sz="600" dirty="0">
              <a:latin typeface="Courier New" pitchFamily="49" charset="0"/>
              <a:cs typeface="Courier New" pitchFamily="49" charset="0"/>
            </a:endParaRPr>
          </a:p>
          <a:p>
            <a:pPr marL="284163" indent="-284163" eaLnBrk="1" hangingPunct="1">
              <a:defRPr/>
            </a:pPr>
            <a:r>
              <a:rPr lang="en-US" dirty="0" smtClean="0"/>
              <a:t>Avoid this error by ensuring pointers are not null before dereferencing them</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36868" name="Picture 2"/>
          <p:cNvPicPr>
            <a:picLocks noChangeAspect="1" noChangeArrowheads="1"/>
          </p:cNvPicPr>
          <p:nvPr/>
        </p:nvPicPr>
        <p:blipFill>
          <a:blip r:embed="rId2"/>
          <a:srcRect/>
          <a:stretch>
            <a:fillRect/>
          </a:stretch>
        </p:blipFill>
        <p:spPr bwMode="auto">
          <a:xfrm>
            <a:off x="1828800" y="3124200"/>
            <a:ext cx="54864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t>Null Pointer (cont.)</a:t>
            </a:r>
          </a:p>
        </p:txBody>
      </p:sp>
      <p:sp>
        <p:nvSpPr>
          <p:cNvPr id="3" name="Content Placeholder 2"/>
          <p:cNvSpPr>
            <a:spLocks noGrp="1"/>
          </p:cNvSpPr>
          <p:nvPr>
            <p:ph sz="quarter" idx="1"/>
          </p:nvPr>
        </p:nvSpPr>
        <p:spPr>
          <a:xfrm>
            <a:off x="612775" y="1600200"/>
            <a:ext cx="8153400" cy="4876800"/>
          </a:xfrm>
        </p:spPr>
        <p:txBody>
          <a:bodyPr/>
          <a:lstStyle/>
          <a:p>
            <a:pPr eaLnBrk="1" hangingPunct="1">
              <a:defRPr/>
            </a:pPr>
            <a:r>
              <a:rPr lang="en-US" dirty="0" smtClean="0"/>
              <a:t>The following code will generate a run-time error</a:t>
            </a:r>
          </a:p>
          <a:p>
            <a:pPr marL="284163" indent="-284163" eaLnBrk="1" hangingPunct="1">
              <a:defRPr/>
            </a:pPr>
            <a:endParaRPr lang="en-US" sz="700" dirty="0" smtClean="0"/>
          </a:p>
          <a:p>
            <a:pPr marL="595312" lvl="2" indent="0" eaLnBrk="1" hangingPunct="1">
              <a:buFont typeface="Wingdings" pitchFamily="2" charset="2"/>
              <a:buNone/>
              <a:defRPr/>
            </a:pPr>
            <a:r>
              <a:rPr lang="en-US" dirty="0" smtClean="0">
                <a:latin typeface="Courier New" pitchFamily="49" charset="0"/>
                <a:cs typeface="Courier New" pitchFamily="49" charset="0"/>
              </a:rPr>
              <a:t>double *p = NULL;</a:t>
            </a:r>
          </a:p>
          <a:p>
            <a:pPr marL="595312" lvl="2" indent="0" eaLnBrk="1" hangingPunct="1">
              <a:buFont typeface="Wingdings" pitchFamily="2" charset="2"/>
              <a:buNone/>
              <a:defRPr/>
            </a:pPr>
            <a:r>
              <a:rPr lang="en-US" dirty="0" smtClean="0">
                <a:latin typeface="Courier New" pitchFamily="49" charset="0"/>
                <a:cs typeface="Courier New" pitchFamily="49" charset="0"/>
              </a:rPr>
              <a:t>*p = 15.5;</a:t>
            </a:r>
          </a:p>
          <a:p>
            <a:pPr marL="595312" lvl="2" indent="0" eaLnBrk="1" hangingPunct="1">
              <a:buFont typeface="Wingdings" pitchFamily="2" charset="2"/>
              <a:buNone/>
              <a:defRPr/>
            </a:pPr>
            <a:endParaRPr lang="en-US" sz="600" dirty="0">
              <a:latin typeface="Courier New" pitchFamily="49" charset="0"/>
              <a:cs typeface="Courier New" pitchFamily="49" charset="0"/>
            </a:endParaRPr>
          </a:p>
          <a:p>
            <a:pPr marL="284163" indent="-284163" eaLnBrk="1" hangingPunct="1">
              <a:defRPr/>
            </a:pPr>
            <a:r>
              <a:rPr lang="en-US" dirty="0" smtClean="0"/>
              <a:t>Avoid this error by resetting </a:t>
            </a:r>
            <a:r>
              <a:rPr lang="en-US" sz="2300" dirty="0">
                <a:latin typeface="Courier New" pitchFamily="49" charset="0"/>
                <a:cs typeface="Courier New" pitchFamily="49" charset="0"/>
              </a:rPr>
              <a:t>p</a:t>
            </a:r>
            <a:r>
              <a:rPr lang="en-US" dirty="0" smtClean="0"/>
              <a:t> to reference a memory cell that can be used to store a </a:t>
            </a:r>
            <a:r>
              <a:rPr lang="en-US" sz="2300" dirty="0">
                <a:latin typeface="Courier New" pitchFamily="49" charset="0"/>
                <a:cs typeface="Courier New" pitchFamily="49" charset="0"/>
              </a:rPr>
              <a:t>double</a:t>
            </a:r>
            <a:r>
              <a:rPr lang="en-US" dirty="0" smtClean="0"/>
              <a:t> type</a:t>
            </a:r>
          </a:p>
          <a:p>
            <a:pPr marL="284163" indent="-284163" eaLnBrk="1" hangingPunct="1">
              <a:defRPr/>
            </a:pPr>
            <a:endParaRPr lang="en-US" sz="700" dirty="0"/>
          </a:p>
          <a:p>
            <a:pPr marL="595312" lvl="2" indent="0" eaLnBrk="1" hangingPunct="1">
              <a:buFont typeface="Wingdings" pitchFamily="2" charset="2"/>
              <a:buNone/>
              <a:defRPr/>
            </a:pPr>
            <a:r>
              <a:rPr lang="en-US" dirty="0">
                <a:latin typeface="Courier New" pitchFamily="49" charset="0"/>
                <a:cs typeface="Courier New" pitchFamily="49" charset="0"/>
              </a:rPr>
              <a:t>double *p = NULL</a:t>
            </a:r>
            <a:r>
              <a:rPr lang="en-US" dirty="0" smtClean="0">
                <a:latin typeface="Courier New" pitchFamily="49" charset="0"/>
                <a:cs typeface="Courier New" pitchFamily="49" charset="0"/>
              </a:rPr>
              <a:t>;</a:t>
            </a:r>
          </a:p>
          <a:p>
            <a:pPr marL="595312" lvl="2" indent="0" eaLnBrk="1" hangingPunct="1">
              <a:buFont typeface="Wingdings" pitchFamily="2" charset="2"/>
              <a:buNone/>
              <a:defRPr/>
            </a:pPr>
            <a:r>
              <a:rPr lang="en-US" dirty="0" smtClean="0">
                <a:latin typeface="Courier New" pitchFamily="49" charset="0"/>
                <a:cs typeface="Courier New" pitchFamily="49" charset="0"/>
              </a:rPr>
              <a:t>p = new double;</a:t>
            </a:r>
            <a:endParaRPr lang="en-US" dirty="0">
              <a:latin typeface="Courier New" pitchFamily="49" charset="0"/>
              <a:cs typeface="Courier New" pitchFamily="49" charset="0"/>
            </a:endParaRPr>
          </a:p>
          <a:p>
            <a:pPr marL="595312" lvl="2" indent="0" eaLnBrk="1" hangingPunct="1">
              <a:buFont typeface="Wingdings" pitchFamily="2" charset="2"/>
              <a:buNone/>
              <a:defRPr/>
            </a:pPr>
            <a:r>
              <a:rPr lang="en-US" dirty="0">
                <a:latin typeface="Courier New" pitchFamily="49" charset="0"/>
                <a:cs typeface="Courier New" pitchFamily="49" charset="0"/>
              </a:rPr>
              <a:t>*p = </a:t>
            </a:r>
            <a:r>
              <a:rPr lang="en-US" dirty="0" smtClean="0">
                <a:latin typeface="Courier New" pitchFamily="49" charset="0"/>
                <a:cs typeface="Courier New" pitchFamily="49" charset="0"/>
              </a:rPr>
              <a:t>15.5;</a:t>
            </a:r>
            <a:endParaRPr lang="en-US" dirty="0">
              <a:latin typeface="Courier New" pitchFamily="49" charset="0"/>
              <a:cs typeface="Courier New" pitchFamily="49" charset="0"/>
            </a:endParaRPr>
          </a:p>
          <a:p>
            <a:pPr marL="284163" indent="-284163"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smtClean="0"/>
              <a:t>Logic Errors</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A </a:t>
            </a:r>
            <a:r>
              <a:rPr lang="en-US" i="1" dirty="0" smtClean="0"/>
              <a:t>logic error</a:t>
            </a:r>
            <a:r>
              <a:rPr lang="en-US" dirty="0" smtClean="0"/>
              <a:t> occurs when the programmer or analyst</a:t>
            </a:r>
          </a:p>
          <a:p>
            <a:pPr lvl="1" eaLnBrk="1" hangingPunct="1">
              <a:defRPr/>
            </a:pPr>
            <a:r>
              <a:rPr lang="en-US" dirty="0" smtClean="0"/>
              <a:t>makes a mistake in the design of a class</a:t>
            </a:r>
          </a:p>
          <a:p>
            <a:pPr lvl="1" eaLnBrk="1" hangingPunct="1">
              <a:defRPr/>
            </a:pPr>
            <a:r>
              <a:rPr lang="en-US" dirty="0" smtClean="0"/>
              <a:t>makes a mistake in the design of a class function</a:t>
            </a:r>
          </a:p>
          <a:p>
            <a:pPr lvl="1" eaLnBrk="1" hangingPunct="1">
              <a:defRPr/>
            </a:pPr>
            <a:r>
              <a:rPr lang="en-US" dirty="0" smtClean="0"/>
              <a:t>has implemented an algorithm incorrectly</a:t>
            </a:r>
          </a:p>
          <a:p>
            <a:pPr lvl="1" eaLnBrk="1" hangingPunct="1">
              <a:defRPr/>
            </a:pPr>
            <a:r>
              <a:rPr lang="en-US" dirty="0"/>
              <a:t>u</a:t>
            </a:r>
            <a:r>
              <a:rPr lang="en-US" dirty="0" smtClean="0"/>
              <a:t>ses an incorrect algorithm</a:t>
            </a:r>
          </a:p>
          <a:p>
            <a:pPr eaLnBrk="1" hangingPunct="1">
              <a:defRPr/>
            </a:pPr>
            <a:r>
              <a:rPr lang="en-US" dirty="0" smtClean="0"/>
              <a:t>The C++ code will compile and run, but will not meet the specifications—it will produce incorrect results</a:t>
            </a:r>
          </a:p>
          <a:p>
            <a:pPr eaLnBrk="1" hangingPunct="1">
              <a:defRPr/>
            </a:pPr>
            <a:r>
              <a:rPr lang="en-US" dirty="0"/>
              <a:t>M</a:t>
            </a:r>
            <a:r>
              <a:rPr lang="en-US" dirty="0" smtClean="0"/>
              <a:t>ost logic errors do not cause syntax or run-time errors and, consequently, are difficult to find</a:t>
            </a: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228600"/>
            <a:ext cx="8153400" cy="990600"/>
          </a:xfrm>
        </p:spPr>
        <p:txBody>
          <a:bodyPr/>
          <a:lstStyle/>
          <a:p>
            <a:pPr eaLnBrk="1" hangingPunct="1"/>
            <a:r>
              <a:rPr lang="en-US" smtClean="0"/>
              <a:t>Logic Errors (cont.)</a:t>
            </a:r>
          </a:p>
        </p:txBody>
      </p:sp>
      <p:sp>
        <p:nvSpPr>
          <p:cNvPr id="39938" name="Content Placeholder 2"/>
          <p:cNvSpPr>
            <a:spLocks noGrp="1"/>
          </p:cNvSpPr>
          <p:nvPr>
            <p:ph sz="quarter" idx="1"/>
          </p:nvPr>
        </p:nvSpPr>
        <p:spPr>
          <a:xfrm>
            <a:off x="612775" y="1600200"/>
            <a:ext cx="8153400" cy="4876800"/>
          </a:xfrm>
        </p:spPr>
        <p:txBody>
          <a:bodyPr/>
          <a:lstStyle/>
          <a:p>
            <a:pPr eaLnBrk="1" hangingPunct="1"/>
            <a:r>
              <a:rPr lang="en-US" i="1" smtClean="0"/>
              <a:t>Test cases</a:t>
            </a:r>
            <a:r>
              <a:rPr lang="en-US" smtClean="0"/>
              <a:t> can help find logic errors </a:t>
            </a:r>
          </a:p>
          <a:p>
            <a:pPr eaLnBrk="1" hangingPunct="1"/>
            <a:r>
              <a:rPr lang="en-US" smtClean="0"/>
              <a:t>Test cases allow the programmer to compare actual program output with the expected results</a:t>
            </a:r>
          </a:p>
          <a:p>
            <a:pPr eaLnBrk="1" hangingPunct="1"/>
            <a:r>
              <a:rPr lang="en-US" smtClean="0"/>
              <a:t>Software professionals must be diligent in detecting and correcting logic errors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smtClean="0"/>
              <a:t>Logic Errors (cont.)</a:t>
            </a:r>
          </a:p>
        </p:txBody>
      </p:sp>
      <p:sp>
        <p:nvSpPr>
          <p:cNvPr id="40962"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200" smtClean="0"/>
              <a:t>The original Mars Lander spacecraft crashed because of inconsistent calculations (feet versus meters)</a:t>
            </a:r>
          </a:p>
          <a:p>
            <a:pPr eaLnBrk="1" hangingPunct="1">
              <a:lnSpc>
                <a:spcPct val="80000"/>
              </a:lnSpc>
            </a:pPr>
            <a:r>
              <a:rPr lang="en-US" sz="2200" smtClean="0"/>
              <a:t>Billing programs have sent out bills for exorbitant amounts of money</a:t>
            </a:r>
          </a:p>
          <a:p>
            <a:pPr eaLnBrk="1" hangingPunct="1">
              <a:lnSpc>
                <a:spcPct val="80000"/>
              </a:lnSpc>
            </a:pPr>
            <a:r>
              <a:rPr lang="en-US" sz="2200" smtClean="0"/>
              <a:t>ATM programs and off-track betting programs have caused machine owners to lose significant amounts of money</a:t>
            </a:r>
          </a:p>
          <a:p>
            <a:pPr eaLnBrk="1" hangingPunct="1">
              <a:lnSpc>
                <a:spcPct val="80000"/>
              </a:lnSpc>
            </a:pPr>
            <a:r>
              <a:rPr lang="en-US" sz="2200" smtClean="0"/>
              <a:t>Many popular operating systems have been released with bugs that have allowed hackers to access computers easily and illicitly</a:t>
            </a:r>
          </a:p>
          <a:p>
            <a:pPr eaLnBrk="1" hangingPunct="1">
              <a:lnSpc>
                <a:spcPct val="80000"/>
              </a:lnSpc>
            </a:pPr>
            <a:r>
              <a:rPr lang="en-US" sz="2200" smtClean="0"/>
              <a:t>A popular word processor when integrated with a document management system "ate" documents off the server leaving an empty file</a:t>
            </a:r>
          </a:p>
          <a:p>
            <a:pPr eaLnBrk="1" hangingPunct="1">
              <a:lnSpc>
                <a:spcPct val="80000"/>
              </a:lnSpc>
            </a:pPr>
            <a:r>
              <a:rPr lang="en-US" sz="2200" smtClean="0"/>
              <a:t>In the 1980s several patients died after software controlling therapeutic radiation machines gave them massive overdoses</a:t>
            </a:r>
          </a:p>
          <a:p>
            <a:pPr eaLnBrk="1" hangingPunct="1">
              <a:lnSpc>
                <a:spcPct val="80000"/>
              </a:lnSpc>
            </a:pPr>
            <a:r>
              <a:rPr lang="en-US" sz="2200" smtClean="0"/>
              <a:t>In August 2004, two automobile recalls that could have led to fatal accidents occurred because of software errors in control systems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5"/>
          <p:cNvSpPr>
            <a:spLocks noGrp="1"/>
          </p:cNvSpPr>
          <p:nvPr>
            <p:ph type="body" idx="1"/>
          </p:nvPr>
        </p:nvSpPr>
        <p:spPr/>
        <p:txBody>
          <a:bodyPr/>
          <a:lstStyle/>
          <a:p>
            <a:pPr eaLnBrk="1" hangingPunct="1"/>
            <a:r>
              <a:rPr lang="en-US" smtClean="0"/>
              <a:t>Section 2.2</a:t>
            </a:r>
          </a:p>
        </p:txBody>
      </p:sp>
      <p:sp>
        <p:nvSpPr>
          <p:cNvPr id="41986" name="Title 4"/>
          <p:cNvSpPr>
            <a:spLocks noGrp="1"/>
          </p:cNvSpPr>
          <p:nvPr>
            <p:ph type="title"/>
          </p:nvPr>
        </p:nvSpPr>
        <p:spPr/>
        <p:txBody>
          <a:bodyPr/>
          <a:lstStyle/>
          <a:p>
            <a:pPr eaLnBrk="1" hangingPunct="1"/>
            <a:r>
              <a:rPr lang="en-US" smtClean="0"/>
              <a:t>Exceptions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12775" y="228600"/>
            <a:ext cx="8153400" cy="990600"/>
          </a:xfrm>
        </p:spPr>
        <p:txBody>
          <a:bodyPr/>
          <a:lstStyle/>
          <a:p>
            <a:pPr eaLnBrk="1" hangingPunct="1"/>
            <a:r>
              <a:rPr lang="en-US" smtClean="0"/>
              <a:t>Ways to Indicate an Error</a:t>
            </a:r>
          </a:p>
        </p:txBody>
      </p:sp>
      <p:sp>
        <p:nvSpPr>
          <p:cNvPr id="43010" name="Content Placeholder 2"/>
          <p:cNvSpPr>
            <a:spLocks noGrp="1"/>
          </p:cNvSpPr>
          <p:nvPr>
            <p:ph sz="quarter" idx="1"/>
          </p:nvPr>
        </p:nvSpPr>
        <p:spPr>
          <a:xfrm>
            <a:off x="612775" y="1600200"/>
            <a:ext cx="8153400" cy="4876800"/>
          </a:xfrm>
        </p:spPr>
        <p:txBody>
          <a:bodyPr/>
          <a:lstStyle/>
          <a:p>
            <a:pPr eaLnBrk="1" hangingPunct="1"/>
            <a:r>
              <a:rPr lang="en-US" smtClean="0"/>
              <a:t>Examples of ways to indicate an error:</a:t>
            </a:r>
          </a:p>
          <a:p>
            <a:pPr lvl="1" eaLnBrk="1" hangingPunct="1"/>
            <a:r>
              <a:rPr lang="en-US" smtClean="0"/>
              <a:t>Return a special value</a:t>
            </a:r>
          </a:p>
          <a:p>
            <a:pPr lvl="1" eaLnBrk="1" hangingPunct="1"/>
            <a:r>
              <a:rPr lang="en-US" smtClean="0"/>
              <a:t>Use a </a:t>
            </a:r>
            <a:r>
              <a:rPr lang="en-US" sz="2000" smtClean="0">
                <a:latin typeface="Courier New" pitchFamily="49" charset="0"/>
                <a:cs typeface="Courier New" pitchFamily="49" charset="0"/>
              </a:rPr>
              <a:t>bool</a:t>
            </a:r>
            <a:r>
              <a:rPr lang="en-US" sz="2000" smtClean="0"/>
              <a:t> </a:t>
            </a:r>
            <a:r>
              <a:rPr lang="en-US" smtClean="0"/>
              <a:t>return value to indicate success or failure</a:t>
            </a:r>
          </a:p>
          <a:p>
            <a:pPr lvl="1" eaLnBrk="1" hangingPunct="1"/>
            <a:r>
              <a:rPr lang="en-US" smtClean="0"/>
              <a:t>Set a global variable</a:t>
            </a:r>
          </a:p>
          <a:p>
            <a:pPr lvl="1" eaLnBrk="1" hangingPunct="1"/>
            <a:r>
              <a:rPr lang="en-US" smtClean="0"/>
              <a:t>Print an error message</a:t>
            </a:r>
          </a:p>
          <a:p>
            <a:pPr lvl="1" eaLnBrk="1" hangingPunct="1"/>
            <a:r>
              <a:rPr lang="en-US" smtClean="0"/>
              <a:t>Print an error message and exit the program</a:t>
            </a:r>
          </a:p>
          <a:p>
            <a:pPr lvl="1" eaLnBrk="1" hangingPunct="1"/>
            <a:r>
              <a:rPr lang="en-US" smtClean="0"/>
              <a:t>Put an input or output stream in a fail state</a:t>
            </a:r>
          </a:p>
          <a:p>
            <a:pPr eaLnBrk="1" hangingPunct="1"/>
            <a:r>
              <a:rPr lang="en-US" smtClean="0"/>
              <a:t>The first three options allow the user of a function to respond to the error</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en-US" b="1" smtClean="0"/>
              <a:t>Chapter Objectives (cont.)</a:t>
            </a:r>
          </a:p>
        </p:txBody>
      </p:sp>
      <p:sp>
        <p:nvSpPr>
          <p:cNvPr id="16386" name="Content Placeholder 2"/>
          <p:cNvSpPr>
            <a:spLocks noGrp="1"/>
          </p:cNvSpPr>
          <p:nvPr>
            <p:ph sz="quarter" idx="1"/>
          </p:nvPr>
        </p:nvSpPr>
        <p:spPr>
          <a:xfrm>
            <a:off x="612775" y="1600200"/>
            <a:ext cx="8153400" cy="4495800"/>
          </a:xfrm>
        </p:spPr>
        <p:txBody>
          <a:bodyPr/>
          <a:lstStyle/>
          <a:p>
            <a:pPr eaLnBrk="1" hangingPunct="1"/>
            <a:r>
              <a:rPr lang="en-US" smtClean="0"/>
              <a:t>To learn how to write special functions to test other functions and classes</a:t>
            </a:r>
          </a:p>
          <a:p>
            <a:pPr eaLnBrk="1" hangingPunct="1"/>
            <a:r>
              <a:rPr lang="en-US" smtClean="0"/>
              <a:t>To become familiar with debugging techniques and debugger programs</a:t>
            </a:r>
          </a:p>
          <a:p>
            <a:pPr eaLnBrk="1" hangingPunct="1"/>
            <a:r>
              <a:rPr lang="en-US" smtClean="0"/>
              <a:t>To be introduced to the process of program verification, and the use of assertions and loop invariants</a:t>
            </a:r>
          </a:p>
          <a:p>
            <a:pPr eaLnBrk="1" hangingPunct="1"/>
            <a:r>
              <a:rPr lang="en-US" smtClean="0"/>
              <a:t>To understand the meaning of big-</a:t>
            </a:r>
            <a:r>
              <a:rPr lang="en-US" b="1" smtClean="0"/>
              <a:t>O</a:t>
            </a:r>
            <a:r>
              <a:rPr lang="en-US" smtClean="0"/>
              <a:t> notation and how it is used to analyze an algorithm's efficiency</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12775" y="228600"/>
            <a:ext cx="8153400" cy="990600"/>
          </a:xfrm>
        </p:spPr>
        <p:txBody>
          <a:bodyPr/>
          <a:lstStyle/>
          <a:p>
            <a:pPr eaLnBrk="1" hangingPunct="1"/>
            <a:r>
              <a:rPr lang="en-US" smtClean="0"/>
              <a:t>Ways to Indicate an Error (cont.)</a:t>
            </a:r>
          </a:p>
        </p:txBody>
      </p:sp>
      <p:sp>
        <p:nvSpPr>
          <p:cNvPr id="44034" name="Content Placeholder 2"/>
          <p:cNvSpPr>
            <a:spLocks noGrp="1"/>
          </p:cNvSpPr>
          <p:nvPr>
            <p:ph sz="quarter" idx="1"/>
          </p:nvPr>
        </p:nvSpPr>
        <p:spPr>
          <a:xfrm>
            <a:off x="612775" y="1600200"/>
            <a:ext cx="8153400" cy="4876800"/>
          </a:xfrm>
        </p:spPr>
        <p:txBody>
          <a:bodyPr/>
          <a:lstStyle/>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int value = get_element_of_x(i);</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if (value &gt; numeric_limits&lt;int&gt;::min()) {</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 </a:t>
            </a:r>
            <a:r>
              <a:rPr lang="en-US" sz="2400" i="1" smtClean="0"/>
              <a:t>do something with </a:t>
            </a:r>
            <a:r>
              <a:rPr lang="en-US" sz="2000" smtClean="0">
                <a:latin typeface="Courier New" pitchFamily="49" charset="0"/>
                <a:cs typeface="Courier New" pitchFamily="49" charset="0"/>
              </a:rPr>
              <a:t>value</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else {</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a:t>
            </a:r>
            <a:r>
              <a:rPr lang="en-US" sz="2400" smtClean="0"/>
              <a:t>// </a:t>
            </a:r>
            <a:r>
              <a:rPr lang="en-US" sz="2400" i="1" smtClean="0"/>
              <a:t>recover from the error</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a:t>
            </a:r>
          </a:p>
          <a:p>
            <a:pPr marL="593725" lvl="2" indent="0" eaLnBrk="1" hangingPunct="1">
              <a:lnSpc>
                <a:spcPct val="80000"/>
              </a:lnSpc>
              <a:buFont typeface="Wingdings" pitchFamily="2" charset="2"/>
              <a:buNone/>
            </a:pPr>
            <a:r>
              <a:rPr lang="en-US" sz="2000" smtClean="0">
                <a:latin typeface="Courier New" pitchFamily="49" charset="0"/>
                <a:cs typeface="Courier New" pitchFamily="49" charset="0"/>
              </a:rPr>
              <a:t>// </a:t>
            </a:r>
            <a:r>
              <a:rPr lang="en-US" sz="2400" i="1" smtClean="0"/>
              <a:t>continue normal processing</a:t>
            </a:r>
          </a:p>
          <a:p>
            <a:pPr marL="593725" lvl="2" indent="0" eaLnBrk="1" hangingPunct="1">
              <a:lnSpc>
                <a:spcPct val="80000"/>
              </a:lnSpc>
              <a:buFont typeface="Wingdings" pitchFamily="2" charset="2"/>
              <a:buNone/>
            </a:pPr>
            <a:endParaRPr lang="en-US" sz="2400" i="1" smtClean="0"/>
          </a:p>
          <a:p>
            <a:pPr eaLnBrk="1" hangingPunct="1">
              <a:lnSpc>
                <a:spcPct val="80000"/>
              </a:lnSpc>
              <a:buClr>
                <a:srgbClr val="438086"/>
              </a:buClr>
            </a:pPr>
            <a:r>
              <a:rPr lang="en-US" sz="2300" smtClean="0">
                <a:solidFill>
                  <a:srgbClr val="000000"/>
                </a:solidFill>
              </a:rPr>
              <a:t>If </a:t>
            </a:r>
            <a:r>
              <a:rPr lang="en-US" sz="1800" smtClean="0">
                <a:solidFill>
                  <a:srgbClr val="000000"/>
                </a:solidFill>
                <a:latin typeface="Courier New" pitchFamily="49" charset="0"/>
                <a:cs typeface="Courier New" pitchFamily="49" charset="0"/>
              </a:rPr>
              <a:t>index</a:t>
            </a:r>
            <a:r>
              <a:rPr lang="en-US" sz="2300" smtClean="0">
                <a:solidFill>
                  <a:srgbClr val="000000"/>
                </a:solidFill>
              </a:rPr>
              <a:t> is in bounds, function </a:t>
            </a:r>
            <a:r>
              <a:rPr lang="en-US" sz="1800" smtClean="0">
                <a:solidFill>
                  <a:srgbClr val="000000"/>
                </a:solidFill>
                <a:latin typeface="Courier New" pitchFamily="49" charset="0"/>
                <a:cs typeface="Courier New" pitchFamily="49" charset="0"/>
              </a:rPr>
              <a:t>get_element_of_x(int index)</a:t>
            </a:r>
            <a:r>
              <a:rPr lang="en-US" sz="2300" smtClean="0">
                <a:solidFill>
                  <a:srgbClr val="000000"/>
                </a:solidFill>
              </a:rPr>
              <a:t> returns the value of array element </a:t>
            </a:r>
            <a:r>
              <a:rPr lang="en-US" sz="1800" smtClean="0">
                <a:solidFill>
                  <a:srgbClr val="000000"/>
                </a:solidFill>
                <a:latin typeface="Courier New" pitchFamily="49" charset="0"/>
                <a:cs typeface="Courier New" pitchFamily="49" charset="0"/>
              </a:rPr>
              <a:t>x[index]; </a:t>
            </a:r>
            <a:r>
              <a:rPr lang="en-US" sz="2300" smtClean="0">
                <a:solidFill>
                  <a:srgbClr val="000000"/>
                </a:solidFill>
              </a:rPr>
              <a:t>else it returns </a:t>
            </a:r>
            <a:r>
              <a:rPr lang="en-US" sz="1800" smtClean="0">
                <a:solidFill>
                  <a:srgbClr val="000000"/>
                </a:solidFill>
                <a:latin typeface="Courier New" pitchFamily="49" charset="0"/>
                <a:cs typeface="Courier New" pitchFamily="49" charset="0"/>
              </a:rPr>
              <a:t>number_limits&lt;int&gt;::min() </a:t>
            </a:r>
            <a:r>
              <a:rPr lang="en-US" sz="2300" smtClean="0">
                <a:solidFill>
                  <a:srgbClr val="000000"/>
                </a:solidFill>
              </a:rPr>
              <a:t>(defined in </a:t>
            </a:r>
            <a:r>
              <a:rPr lang="en-US" sz="1800" smtClean="0">
                <a:solidFill>
                  <a:srgbClr val="000000"/>
                </a:solidFill>
                <a:latin typeface="Courier New" pitchFamily="49" charset="0"/>
                <a:cs typeface="Courier New" pitchFamily="49" charset="0"/>
              </a:rPr>
              <a:t>&lt;limits&gt;</a:t>
            </a:r>
            <a:r>
              <a:rPr lang="en-US" sz="2300" smtClean="0">
                <a:solidFill>
                  <a:srgbClr val="000000"/>
                </a:solidFill>
              </a:rPr>
              <a:t>)</a:t>
            </a:r>
          </a:p>
          <a:p>
            <a:pPr eaLnBrk="1" hangingPunct="1">
              <a:lnSpc>
                <a:spcPct val="80000"/>
              </a:lnSpc>
              <a:buClr>
                <a:srgbClr val="438086"/>
              </a:buClr>
            </a:pPr>
            <a:r>
              <a:rPr lang="en-US" sz="2300" smtClean="0">
                <a:solidFill>
                  <a:srgbClr val="000000"/>
                </a:solidFill>
              </a:rPr>
              <a:t>This option works if there is only one possible error (in this case, an array-out-of-bounds error)</a:t>
            </a:r>
          </a:p>
          <a:p>
            <a:pPr marL="593725" lvl="2" indent="0" eaLnBrk="1" hangingPunct="1">
              <a:lnSpc>
                <a:spcPct val="80000"/>
              </a:lnSpc>
              <a:buFont typeface="Wingdings" pitchFamily="2" charset="2"/>
              <a:buNone/>
            </a:pPr>
            <a:endParaRPr lang="en-US" sz="2400" i="1"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pPr eaLnBrk="1" hangingPunct="1"/>
            <a:r>
              <a:rPr lang="en-US" smtClean="0"/>
              <a:t>Ways to Indicate an Error (cont.)</a:t>
            </a:r>
          </a:p>
        </p:txBody>
      </p:sp>
      <p:sp>
        <p:nvSpPr>
          <p:cNvPr id="3" name="Content Placeholder 2"/>
          <p:cNvSpPr>
            <a:spLocks noGrp="1"/>
          </p:cNvSpPr>
          <p:nvPr>
            <p:ph sz="quarter" idx="1"/>
          </p:nvPr>
        </p:nvSpPr>
        <p:spPr>
          <a:xfrm>
            <a:off x="612775" y="1600200"/>
            <a:ext cx="8153400" cy="4876800"/>
          </a:xfrm>
        </p:spPr>
        <p:txBody>
          <a:bodyPr>
            <a:normAutofit fontScale="92500"/>
          </a:bodyPr>
          <a:lstStyle/>
          <a:p>
            <a:pPr eaLnBrk="1" hangingPunct="1">
              <a:buClr>
                <a:srgbClr val="438086"/>
              </a:buClr>
              <a:defRPr/>
            </a:pPr>
            <a:r>
              <a:rPr lang="en-US" sz="2700" dirty="0" smtClean="0">
                <a:solidFill>
                  <a:prstClr val="black"/>
                </a:solidFill>
              </a:rPr>
              <a:t>An alternate way to indicate an error, especially if there are several possible errors, is through the use of exceptions</a:t>
            </a:r>
          </a:p>
          <a:p>
            <a:pPr eaLnBrk="1" hangingPunct="1">
              <a:buClr>
                <a:srgbClr val="438086"/>
              </a:buClr>
              <a:defRPr/>
            </a:pPr>
            <a:r>
              <a:rPr lang="en-US" sz="2700" i="1" dirty="0" smtClean="0">
                <a:solidFill>
                  <a:prstClr val="black"/>
                </a:solidFill>
              </a:rPr>
              <a:t>Exceptions</a:t>
            </a:r>
            <a:r>
              <a:rPr lang="en-US" sz="2700" dirty="0" smtClean="0">
                <a:solidFill>
                  <a:prstClr val="black"/>
                </a:solidFill>
              </a:rPr>
              <a:t> are used to signal that an error has occurred</a:t>
            </a:r>
          </a:p>
          <a:p>
            <a:pPr eaLnBrk="1" hangingPunct="1">
              <a:buClr>
                <a:srgbClr val="438086"/>
              </a:buClr>
              <a:defRPr/>
            </a:pPr>
            <a:r>
              <a:rPr lang="en-US" sz="2700" dirty="0" smtClean="0">
                <a:solidFill>
                  <a:prstClr val="black"/>
                </a:solidFill>
              </a:rPr>
              <a:t>You can insert code in your program that </a:t>
            </a:r>
            <a:r>
              <a:rPr lang="en-US" sz="2700" i="1" dirty="0" smtClean="0">
                <a:solidFill>
                  <a:prstClr val="black"/>
                </a:solidFill>
              </a:rPr>
              <a:t>throws an exception</a:t>
            </a:r>
            <a:r>
              <a:rPr lang="en-US" sz="2700" dirty="0" smtClean="0">
                <a:solidFill>
                  <a:prstClr val="black"/>
                </a:solidFill>
              </a:rPr>
              <a:t> when a particular kind of error occurs</a:t>
            </a:r>
          </a:p>
          <a:p>
            <a:pPr eaLnBrk="1" hangingPunct="1">
              <a:buClr>
                <a:srgbClr val="438086"/>
              </a:buClr>
              <a:defRPr/>
            </a:pPr>
            <a:r>
              <a:rPr lang="en-US" sz="2700" dirty="0" smtClean="0">
                <a:solidFill>
                  <a:prstClr val="black"/>
                </a:solidFill>
              </a:rPr>
              <a:t>When an exception is thrown, the normal flow of execution is interrupted</a:t>
            </a:r>
          </a:p>
          <a:p>
            <a:pPr eaLnBrk="1" hangingPunct="1">
              <a:buClr>
                <a:srgbClr val="438086"/>
              </a:buClr>
              <a:defRPr/>
            </a:pPr>
            <a:r>
              <a:rPr lang="en-US" sz="2700" dirty="0" smtClean="0">
                <a:solidFill>
                  <a:prstClr val="black"/>
                </a:solidFill>
              </a:rPr>
              <a:t>An </a:t>
            </a:r>
            <a:r>
              <a:rPr lang="en-US" sz="2700" i="1" dirty="0" smtClean="0">
                <a:solidFill>
                  <a:prstClr val="black"/>
                </a:solidFill>
              </a:rPr>
              <a:t>exception handler</a:t>
            </a:r>
            <a:r>
              <a:rPr lang="en-US" sz="2700" dirty="0" smtClean="0">
                <a:solidFill>
                  <a:prstClr val="black"/>
                </a:solidFill>
              </a:rPr>
              <a:t> allows the user to </a:t>
            </a:r>
            <a:r>
              <a:rPr lang="en-US" sz="2700" i="1" dirty="0" smtClean="0">
                <a:solidFill>
                  <a:prstClr val="black"/>
                </a:solidFill>
              </a:rPr>
              <a:t>catch</a:t>
            </a:r>
            <a:r>
              <a:rPr lang="en-US" sz="2700" dirty="0" smtClean="0">
                <a:solidFill>
                  <a:prstClr val="black"/>
                </a:solidFill>
              </a:rPr>
              <a:t> or </a:t>
            </a:r>
            <a:r>
              <a:rPr lang="en-US" sz="2700" i="1" dirty="0" smtClean="0">
                <a:solidFill>
                  <a:prstClr val="black"/>
                </a:solidFill>
              </a:rPr>
              <a:t>handle</a:t>
            </a:r>
            <a:r>
              <a:rPr lang="en-US" sz="2700" dirty="0" smtClean="0">
                <a:solidFill>
                  <a:prstClr val="black"/>
                </a:solidFill>
              </a:rPr>
              <a:t> the exception</a:t>
            </a:r>
          </a:p>
          <a:p>
            <a:pPr eaLnBrk="1" hangingPunct="1">
              <a:buClr>
                <a:srgbClr val="438086"/>
              </a:buClr>
              <a:defRPr/>
            </a:pPr>
            <a:r>
              <a:rPr lang="en-US" sz="2700" dirty="0" smtClean="0">
                <a:solidFill>
                  <a:prstClr val="black"/>
                </a:solidFill>
              </a:rPr>
              <a:t>If there is no exception handler, then the program terminates</a:t>
            </a:r>
            <a:endParaRPr lang="en-US" sz="2800"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12775" y="228600"/>
            <a:ext cx="8153400" cy="990600"/>
          </a:xfrm>
        </p:spPr>
        <p:txBody>
          <a:bodyPr/>
          <a:lstStyle/>
          <a:p>
            <a:pPr eaLnBrk="1" hangingPunct="1"/>
            <a:r>
              <a:rPr lang="en-US" smtClean="0"/>
              <a:t>The </a:t>
            </a:r>
            <a:r>
              <a:rPr lang="en-US" sz="3600" smtClean="0">
                <a:latin typeface="Courier New" pitchFamily="49" charset="0"/>
                <a:cs typeface="Courier New" pitchFamily="49" charset="0"/>
              </a:rPr>
              <a:t>throw</a:t>
            </a:r>
            <a:r>
              <a:rPr lang="en-US" sz="3600" smtClean="0"/>
              <a:t> </a:t>
            </a:r>
            <a:r>
              <a:rPr lang="en-US" smtClean="0"/>
              <a:t>Statement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46083" name="Picture 2"/>
          <p:cNvPicPr>
            <a:picLocks noChangeAspect="1" noChangeArrowheads="1"/>
          </p:cNvPicPr>
          <p:nvPr/>
        </p:nvPicPr>
        <p:blipFill>
          <a:blip r:embed="rId2"/>
          <a:srcRect/>
          <a:stretch>
            <a:fillRect/>
          </a:stretch>
        </p:blipFill>
        <p:spPr bwMode="auto">
          <a:xfrm>
            <a:off x="1209675" y="1685925"/>
            <a:ext cx="67246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12775" y="228600"/>
            <a:ext cx="8153400" cy="990600"/>
          </a:xfrm>
        </p:spPr>
        <p:txBody>
          <a:bodyPr/>
          <a:lstStyle/>
          <a:p>
            <a:pPr eaLnBrk="1" hangingPunct="1"/>
            <a:r>
              <a:rPr lang="en-US" smtClean="0"/>
              <a:t>The </a:t>
            </a:r>
            <a:r>
              <a:rPr lang="en-US" sz="3600" smtClean="0">
                <a:latin typeface="Courier New" pitchFamily="49" charset="0"/>
                <a:cs typeface="Courier New" pitchFamily="49" charset="0"/>
              </a:rPr>
              <a:t>throw</a:t>
            </a:r>
            <a:r>
              <a:rPr lang="en-US" sz="3600" smtClean="0"/>
              <a:t> </a:t>
            </a:r>
            <a:r>
              <a:rPr lang="en-US" smtClean="0"/>
              <a:t>Statement (cont.)</a:t>
            </a:r>
          </a:p>
        </p:txBody>
      </p:sp>
      <p:sp>
        <p:nvSpPr>
          <p:cNvPr id="47106" name="Content Placeholder 2"/>
          <p:cNvSpPr>
            <a:spLocks noGrp="1"/>
          </p:cNvSpPr>
          <p:nvPr>
            <p:ph sz="quarter" idx="1"/>
          </p:nvPr>
        </p:nvSpPr>
        <p:spPr>
          <a:xfrm>
            <a:off x="612775" y="1600200"/>
            <a:ext cx="8153400" cy="4876800"/>
          </a:xfrm>
        </p:spPr>
        <p:txBody>
          <a:bodyPr/>
          <a:lstStyle/>
          <a:p>
            <a:pPr marL="320675" lvl="1" indent="0" eaLnBrk="1" hangingPunct="1">
              <a:lnSpc>
                <a:spcPct val="80000"/>
              </a:lnSpc>
              <a:buFont typeface="Wingdings 2" pitchFamily="18" charset="2"/>
              <a:buNone/>
            </a:pPr>
            <a:r>
              <a:rPr lang="en-US" sz="1300" dirty="0" err="1" smtClean="0">
                <a:latin typeface="Courier New" pitchFamily="49" charset="0"/>
                <a:cs typeface="Courier New" pitchFamily="49" charset="0"/>
              </a:rPr>
              <a:t>int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get_element_of_x</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int</a:t>
            </a:r>
            <a:r>
              <a:rPr lang="en-US" sz="1300" dirty="0" smtClean="0">
                <a:latin typeface="Courier New" pitchFamily="49" charset="0"/>
                <a:cs typeface="Courier New" pitchFamily="49" charset="0"/>
              </a:rPr>
              <a:t> index) {</a:t>
            </a:r>
          </a:p>
          <a:p>
            <a:pPr marL="320675" lvl="1" indent="0" eaLnBrk="1" hangingPunct="1">
              <a:lnSpc>
                <a:spcPct val="80000"/>
              </a:lnSpc>
              <a:buFont typeface="Wingdings 2" pitchFamily="18" charset="2"/>
              <a:buNone/>
            </a:pPr>
            <a:r>
              <a:rPr lang="en-US" sz="1300" dirty="0" smtClean="0">
                <a:latin typeface="Courier New" pitchFamily="49" charset="0"/>
                <a:cs typeface="Courier New" pitchFamily="49" charset="0"/>
              </a:rPr>
              <a:t>	if (index &lt; 0 || index &gt;= X_SIZE) {</a:t>
            </a:r>
          </a:p>
          <a:p>
            <a:pPr marL="320675" lvl="1" indent="0" eaLnBrk="1" hangingPunct="1">
              <a:lnSpc>
                <a:spcPct val="80000"/>
              </a:lnSpc>
              <a:buFont typeface="Wingdings 2" pitchFamily="18" charset="2"/>
              <a:buNone/>
            </a:pPr>
            <a:r>
              <a:rPr lang="en-US" sz="1300" dirty="0" smtClean="0">
                <a:latin typeface="Courier New" pitchFamily="49" charset="0"/>
                <a:cs typeface="Courier New" pitchFamily="49" charset="0"/>
              </a:rPr>
              <a:t>		throw </a:t>
            </a:r>
            <a:r>
              <a:rPr lang="en-US" sz="1300" dirty="0" err="1" smtClean="0">
                <a:latin typeface="Courier New" pitchFamily="49" charset="0"/>
                <a:cs typeface="Courier New" pitchFamily="49" charset="0"/>
              </a:rPr>
              <a:t>std</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out_of_range</a:t>
            </a:r>
            <a:r>
              <a:rPr lang="en-US" sz="1300" dirty="0" smtClean="0">
                <a:latin typeface="Courier New" pitchFamily="49" charset="0"/>
                <a:cs typeface="Courier New" pitchFamily="49" charset="0"/>
              </a:rPr>
              <a:t>(</a:t>
            </a:r>
          </a:p>
          <a:p>
            <a:pPr marL="320675" lvl="1" indent="0" eaLnBrk="1" hangingPunct="1">
              <a:lnSpc>
                <a:spcPct val="80000"/>
              </a:lnSpc>
              <a:buFont typeface="Wingdings 2" pitchFamily="18" charset="2"/>
              <a:buNone/>
            </a:pPr>
            <a:r>
              <a:rPr lang="en-US" sz="1300" dirty="0" smtClean="0">
                <a:latin typeface="Courier New" pitchFamily="49" charset="0"/>
                <a:cs typeface="Courier New" pitchFamily="49" charset="0"/>
              </a:rPr>
              <a:t>		  "In </a:t>
            </a:r>
            <a:r>
              <a:rPr lang="en-US" sz="1300" dirty="0" err="1" smtClean="0">
                <a:latin typeface="Courier New" pitchFamily="49" charset="0"/>
                <a:cs typeface="Courier New" pitchFamily="49" charset="0"/>
              </a:rPr>
              <a:t>get_element_of_x</a:t>
            </a:r>
            <a:r>
              <a:rPr lang="en-US" sz="1300" dirty="0" smtClean="0">
                <a:latin typeface="Courier New" pitchFamily="49" charset="0"/>
                <a:cs typeface="Courier New" pitchFamily="49" charset="0"/>
              </a:rPr>
              <a:t>, the value of index is out of range");</a:t>
            </a:r>
          </a:p>
          <a:p>
            <a:pPr marL="320675" lvl="1" indent="0" eaLnBrk="1" hangingPunct="1">
              <a:lnSpc>
                <a:spcPct val="80000"/>
              </a:lnSpc>
              <a:buFont typeface="Wingdings 2" pitchFamily="18" charset="2"/>
              <a:buNone/>
            </a:pPr>
            <a:r>
              <a:rPr lang="en-US" sz="1300" dirty="0" smtClean="0">
                <a:latin typeface="Courier New" pitchFamily="49" charset="0"/>
                <a:cs typeface="Courier New" pitchFamily="49" charset="0"/>
              </a:rPr>
              <a:t>	}</a:t>
            </a:r>
          </a:p>
          <a:p>
            <a:pPr marL="320675" lvl="1" indent="0" eaLnBrk="1" hangingPunct="1">
              <a:lnSpc>
                <a:spcPct val="80000"/>
              </a:lnSpc>
              <a:buFont typeface="Wingdings 2" pitchFamily="18" charset="2"/>
              <a:buNone/>
            </a:pPr>
            <a:r>
              <a:rPr lang="en-US" sz="1300" dirty="0" smtClean="0">
                <a:latin typeface="Courier New" pitchFamily="49" charset="0"/>
                <a:cs typeface="Courier New" pitchFamily="49" charset="0"/>
              </a:rPr>
              <a:t>	return x[index];</a:t>
            </a:r>
          </a:p>
          <a:p>
            <a:pPr marL="320675" lvl="1" indent="0" eaLnBrk="1" hangingPunct="1">
              <a:lnSpc>
                <a:spcPct val="80000"/>
              </a:lnSpc>
              <a:buFont typeface="Wingdings 2" pitchFamily="18" charset="2"/>
              <a:buNone/>
            </a:pPr>
            <a:r>
              <a:rPr lang="en-US" sz="1800" dirty="0" smtClean="0">
                <a:latin typeface="Courier New" pitchFamily="49" charset="0"/>
                <a:cs typeface="Courier New" pitchFamily="49" charset="0"/>
              </a:rPr>
              <a:t>}</a:t>
            </a:r>
          </a:p>
          <a:p>
            <a:pPr eaLnBrk="1" hangingPunct="1">
              <a:lnSpc>
                <a:spcPct val="80000"/>
              </a:lnSpc>
            </a:pPr>
            <a:r>
              <a:rPr lang="en-US" sz="2500" dirty="0" smtClean="0"/>
              <a:t>The exception object can be of any type—for example, a string literal (of type </a:t>
            </a:r>
            <a:r>
              <a:rPr lang="en-US" sz="2000" dirty="0" err="1" smtClean="0">
                <a:latin typeface="Courier New" pitchFamily="49" charset="0"/>
                <a:cs typeface="Courier New" pitchFamily="49" charset="0"/>
              </a:rPr>
              <a:t>const</a:t>
            </a:r>
            <a:r>
              <a:rPr lang="en-US" sz="2000" dirty="0" smtClean="0">
                <a:latin typeface="Courier New" pitchFamily="49" charset="0"/>
                <a:cs typeface="Courier New" pitchFamily="49" charset="0"/>
              </a:rPr>
              <a:t> char*</a:t>
            </a:r>
            <a:r>
              <a:rPr lang="en-US" sz="2500" dirty="0" smtClean="0"/>
              <a:t>) or a class instance (</a:t>
            </a:r>
            <a:r>
              <a:rPr lang="en-US" sz="2000" dirty="0" err="1" smtClean="0">
                <a:latin typeface="Courier New" pitchFamily="49" charset="0"/>
                <a:cs typeface="Courier New" pitchFamily="49" charset="0"/>
              </a:rPr>
              <a:t>std</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out_of_range</a:t>
            </a:r>
            <a:r>
              <a:rPr lang="en-US" sz="2500" dirty="0" smtClean="0"/>
              <a:t>)</a:t>
            </a:r>
            <a:endParaRPr lang="en-US" sz="2000" dirty="0" smtClean="0">
              <a:latin typeface="Courier New" pitchFamily="49" charset="0"/>
              <a:cs typeface="Courier New" pitchFamily="49" charset="0"/>
            </a:endParaRPr>
          </a:p>
          <a:p>
            <a:pPr eaLnBrk="1" hangingPunct="1">
              <a:lnSpc>
                <a:spcPct val="80000"/>
              </a:lnSpc>
            </a:pPr>
            <a:r>
              <a:rPr lang="en-US" sz="2500" dirty="0" smtClean="0"/>
              <a:t>The standard library includes classes that can be used to indicate exceptions</a:t>
            </a:r>
          </a:p>
          <a:p>
            <a:pPr eaLnBrk="1" hangingPunct="1">
              <a:lnSpc>
                <a:spcPct val="80000"/>
              </a:lnSpc>
            </a:pPr>
            <a:r>
              <a:rPr lang="en-US" sz="2500" dirty="0" smtClean="0"/>
              <a:t>For this type of exception, control is passed to the exception handler if one is available</a:t>
            </a:r>
          </a:p>
          <a:p>
            <a:pPr eaLnBrk="1" hangingPunct="1">
              <a:lnSpc>
                <a:spcPct val="80000"/>
              </a:lnSpc>
            </a:pPr>
            <a:endParaRPr lang="en-US" sz="2500"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pPr eaLnBrk="1" hangingPunct="1"/>
            <a:r>
              <a:rPr lang="en-US" smtClean="0"/>
              <a:t>Uncaught Exceptions</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When an exception occurs and is not caught, the program stops and an error message is displayed</a:t>
            </a:r>
          </a:p>
          <a:p>
            <a:pPr eaLnBrk="1" hangingPunct="1">
              <a:defRPr/>
            </a:pPr>
            <a:r>
              <a:rPr lang="en-US" dirty="0" smtClean="0"/>
              <a:t>The error message is compiler and operating system dependent </a:t>
            </a:r>
            <a:r>
              <a:rPr lang="en-US" smtClean="0"/>
              <a:t>and is generally </a:t>
            </a:r>
            <a:r>
              <a:rPr lang="en-US" dirty="0" smtClean="0"/>
              <a:t>not very informative</a:t>
            </a:r>
          </a:p>
          <a:p>
            <a:pPr eaLnBrk="1" hangingPunct="1">
              <a:defRPr/>
            </a:pPr>
            <a:r>
              <a:rPr lang="en-US" dirty="0" smtClean="0"/>
              <a:t>The g++ compiler under Linux gives this message:</a:t>
            </a:r>
          </a:p>
          <a:p>
            <a:pPr marL="595312" lvl="2" indent="0" eaLnBrk="1" hangingPunct="1">
              <a:buFont typeface="Wingdings" pitchFamily="2" charset="2"/>
              <a:buNone/>
              <a:defRPr/>
            </a:pPr>
            <a:r>
              <a:rPr lang="en-US" dirty="0" smtClean="0">
                <a:latin typeface="Courier New" pitchFamily="49" charset="0"/>
                <a:cs typeface="Courier New" pitchFamily="49" charset="0"/>
              </a:rPr>
              <a:t>aborted</a:t>
            </a:r>
            <a:endParaRPr lang="en-US" dirty="0">
              <a:latin typeface="Courier New" pitchFamily="49" charset="0"/>
              <a:cs typeface="Courier New" pitchFamily="49" charset="0"/>
            </a:endParaRPr>
          </a:p>
          <a:p>
            <a:pPr eaLnBrk="1" hangingPunct="1">
              <a:defRPr/>
            </a:pPr>
            <a:r>
              <a:rPr lang="en-US" dirty="0" smtClean="0"/>
              <a:t>The Microsoft .NET C++ compiler gives this message:</a:t>
            </a:r>
          </a:p>
          <a:p>
            <a:pPr marL="595312" lvl="2" indent="0" eaLnBrk="1" hangingPunct="1">
              <a:buClr>
                <a:srgbClr val="438086"/>
              </a:buClr>
              <a:buFont typeface="Wingdings" pitchFamily="2" charset="2"/>
              <a:buNone/>
              <a:defRPr/>
            </a:pPr>
            <a:r>
              <a:rPr lang="en-US" sz="1800" dirty="0" smtClean="0">
                <a:solidFill>
                  <a:prstClr val="black"/>
                </a:solidFill>
                <a:latin typeface="Courier New" pitchFamily="49" charset="0"/>
                <a:cs typeface="Courier New" pitchFamily="49" charset="0"/>
              </a:rPr>
              <a:t>This application has requested the Runtime to terminate it in an unusual way.</a:t>
            </a:r>
          </a:p>
          <a:p>
            <a:pPr marL="595312" lvl="2" indent="0" eaLnBrk="1" hangingPunct="1">
              <a:buClr>
                <a:srgbClr val="438086"/>
              </a:buClr>
              <a:buFont typeface="Wingdings" pitchFamily="2" charset="2"/>
              <a:buNone/>
              <a:defRPr/>
            </a:pPr>
            <a:r>
              <a:rPr lang="en-US" sz="1800" dirty="0" smtClean="0">
                <a:solidFill>
                  <a:prstClr val="black"/>
                </a:solidFill>
                <a:latin typeface="Courier New" pitchFamily="49" charset="0"/>
                <a:cs typeface="Courier New" pitchFamily="49" charset="0"/>
              </a:rPr>
              <a:t>Please contact the application's support team for more information.</a:t>
            </a:r>
            <a:endParaRPr lang="en-US" sz="1800" dirty="0">
              <a:solidFill>
                <a:prstClr val="black"/>
              </a:solidFill>
              <a:latin typeface="Courier New" pitchFamily="49" charset="0"/>
              <a:cs typeface="Courier New" pitchFamily="49" charset="0"/>
            </a:endParaRP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a:t>
            </a:r>
            <a:endParaRPr lang="en-US" dirty="0"/>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(cont.)</a:t>
            </a:r>
            <a:endParaRPr lang="en-US" dirty="0"/>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5181600" y="1905000"/>
            <a:ext cx="3505200" cy="1981200"/>
          </a:xfrm>
          <a:prstGeom prst="borderCallout1">
            <a:avLst>
              <a:gd name="adj1" fmla="val 18750"/>
              <a:gd name="adj2" fmla="val -8333"/>
              <a:gd name="adj3" fmla="val 99385"/>
              <a:gd name="adj4" fmla="val -674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dirty="0"/>
              <a:t>If all statements in the </a:t>
            </a:r>
            <a:r>
              <a:rPr lang="en-US" b="0" dirty="0">
                <a:latin typeface="Courier New" pitchFamily="49" charset="0"/>
                <a:cs typeface="Courier New" pitchFamily="49" charset="0"/>
              </a:rPr>
              <a:t>try</a:t>
            </a:r>
            <a:r>
              <a:rPr lang="en-US" sz="2400" b="0" dirty="0"/>
              <a:t> block execute without error, the exception handler (the </a:t>
            </a:r>
            <a:r>
              <a:rPr lang="en-US" b="0" dirty="0">
                <a:latin typeface="Courier New" pitchFamily="49" charset="0"/>
                <a:cs typeface="Courier New" pitchFamily="49" charset="0"/>
              </a:rPr>
              <a:t>catch</a:t>
            </a:r>
            <a:r>
              <a:rPr lang="en-US" sz="2400" b="0" dirty="0"/>
              <a:t> block) is skipped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5562600" y="2743200"/>
            <a:ext cx="3505200" cy="1981200"/>
          </a:xfrm>
          <a:prstGeom prst="borderCallout1">
            <a:avLst>
              <a:gd name="adj1" fmla="val 52041"/>
              <a:gd name="adj2" fmla="val -3629"/>
              <a:gd name="adj3" fmla="val 88792"/>
              <a:gd name="adj4" fmla="val -597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dirty="0"/>
              <a:t>If an </a:t>
            </a:r>
            <a:r>
              <a:rPr lang="en-US" b="0" dirty="0" err="1">
                <a:latin typeface="Courier New" pitchFamily="49" charset="0"/>
                <a:cs typeface="Courier New" pitchFamily="49" charset="0"/>
              </a:rPr>
              <a:t>out_of_range</a:t>
            </a:r>
            <a:r>
              <a:rPr lang="en-US" b="0" dirty="0"/>
              <a:t> </a:t>
            </a:r>
            <a:r>
              <a:rPr lang="en-US" sz="2400" b="0" dirty="0"/>
              <a:t>exception is thrown, the exception handler executes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2209800" y="1725613"/>
            <a:ext cx="4572000" cy="1981200"/>
          </a:xfrm>
          <a:prstGeom prst="borderCallout1">
            <a:avLst>
              <a:gd name="adj1" fmla="val 105761"/>
              <a:gd name="adj2" fmla="val 49529"/>
              <a:gd name="adj3" fmla="val 140999"/>
              <a:gd name="adj4" fmla="val 287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dirty="0"/>
              <a:t>The heading for the </a:t>
            </a:r>
            <a:r>
              <a:rPr lang="en-US" b="0" dirty="0">
                <a:latin typeface="Courier New" pitchFamily="49" charset="0"/>
                <a:cs typeface="Courier New" pitchFamily="49" charset="0"/>
              </a:rPr>
              <a:t>catch</a:t>
            </a:r>
            <a:r>
              <a:rPr lang="en-US" b="0" dirty="0"/>
              <a:t> </a:t>
            </a:r>
            <a:r>
              <a:rPr lang="en-US" sz="2400" b="0" dirty="0"/>
              <a:t>block is similar to a function declaration. The parameter, </a:t>
            </a:r>
            <a:r>
              <a:rPr lang="en-US" b="0" dirty="0">
                <a:latin typeface="Courier New" pitchFamily="49" charset="0"/>
                <a:cs typeface="Courier New" pitchFamily="49" charset="0"/>
              </a:rPr>
              <a:t>ex</a:t>
            </a:r>
            <a:r>
              <a:rPr lang="en-US" sz="2400" b="0" dirty="0"/>
              <a:t>, has the type </a:t>
            </a:r>
            <a:r>
              <a:rPr lang="en-US" b="0" dirty="0" err="1">
                <a:latin typeface="Courier New" pitchFamily="49" charset="0"/>
                <a:cs typeface="Courier New" pitchFamily="49" charset="0"/>
              </a:rPr>
              <a:t>std</a:t>
            </a:r>
            <a:r>
              <a:rPr lang="en-US" b="0" dirty="0">
                <a:latin typeface="Courier New" pitchFamily="49" charset="0"/>
                <a:cs typeface="Courier New" pitchFamily="49" charset="0"/>
              </a:rPr>
              <a:t>::</a:t>
            </a:r>
            <a:r>
              <a:rPr lang="en-US" b="0" dirty="0" err="1">
                <a:latin typeface="Courier New" pitchFamily="49" charset="0"/>
                <a:cs typeface="Courier New" pitchFamily="49" charset="0"/>
              </a:rPr>
              <a:t>out_of_range</a:t>
            </a:r>
            <a:endParaRPr lang="en-US" b="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a:t>
            </a:r>
            <a:endParaRPr lang="en-US" dirty="0"/>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304800" y="2133600"/>
            <a:ext cx="4572000" cy="1981200"/>
          </a:xfrm>
          <a:prstGeom prst="borderCallout1">
            <a:avLst>
              <a:gd name="adj1" fmla="val 105761"/>
              <a:gd name="adj2" fmla="val 13463"/>
              <a:gd name="adj3" fmla="val 161428"/>
              <a:gd name="adj4" fmla="val 247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dirty="0"/>
              <a:t>The exception handler simply displays an error message and then exits with an error indication</a:t>
            </a:r>
            <a:endParaRPr lang="en-US" b="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6"/>
          <p:cNvSpPr>
            <a:spLocks noGrp="1"/>
          </p:cNvSpPr>
          <p:nvPr>
            <p:ph type="body" idx="1"/>
          </p:nvPr>
        </p:nvSpPr>
        <p:spPr/>
        <p:txBody>
          <a:bodyPr/>
          <a:lstStyle/>
          <a:p>
            <a:pPr eaLnBrk="1" hangingPunct="1"/>
            <a:r>
              <a:rPr lang="en-US" smtClean="0"/>
              <a:t>Section 2.1</a:t>
            </a:r>
          </a:p>
        </p:txBody>
      </p:sp>
      <p:sp>
        <p:nvSpPr>
          <p:cNvPr id="17410" name="Title 5"/>
          <p:cNvSpPr>
            <a:spLocks noGrp="1"/>
          </p:cNvSpPr>
          <p:nvPr>
            <p:ph type="title"/>
          </p:nvPr>
        </p:nvSpPr>
        <p:spPr/>
        <p:txBody>
          <a:bodyPr/>
          <a:lstStyle/>
          <a:p>
            <a:pPr eaLnBrk="1" hangingPunct="1"/>
            <a:r>
              <a:rPr lang="en-US" smtClean="0"/>
              <a:t>Program Defects and "Bugs"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4419600" y="2112963"/>
            <a:ext cx="4572000" cy="1981200"/>
          </a:xfrm>
          <a:prstGeom prst="borderCallout1">
            <a:avLst>
              <a:gd name="adj1" fmla="val 105761"/>
              <a:gd name="adj2" fmla="val 13463"/>
              <a:gd name="adj3" fmla="val 156888"/>
              <a:gd name="adj4" fmla="val -44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dirty="0"/>
              <a:t>This line passes to the standard error stream (</a:t>
            </a:r>
            <a:r>
              <a:rPr lang="en-US" b="0" dirty="0" err="1">
                <a:latin typeface="Courier New" pitchFamily="49" charset="0"/>
                <a:cs typeface="Courier New" pitchFamily="49" charset="0"/>
              </a:rPr>
              <a:t>cerr</a:t>
            </a:r>
            <a:r>
              <a:rPr lang="en-US" sz="2400" b="0" dirty="0"/>
              <a:t>) the string passed to object </a:t>
            </a:r>
            <a:r>
              <a:rPr lang="en-US" b="0" dirty="0">
                <a:latin typeface="Courier New" pitchFamily="49" charset="0"/>
                <a:cs typeface="Courier New" pitchFamily="49" charset="0"/>
              </a:rPr>
              <a:t>ex</a:t>
            </a:r>
            <a:r>
              <a:rPr lang="en-US" sz="2400" b="0" dirty="0"/>
              <a:t> when it was thrown by </a:t>
            </a:r>
            <a:r>
              <a:rPr lang="en-US" b="0" dirty="0" err="1">
                <a:latin typeface="Courier New" pitchFamily="49" charset="0"/>
                <a:cs typeface="Courier New" pitchFamily="49" charset="0"/>
              </a:rPr>
              <a:t>get_element_of_x</a:t>
            </a:r>
            <a:endParaRPr lang="en-US" b="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To avoid uncaught exceptions you write a </a:t>
            </a:r>
            <a:r>
              <a:rPr lang="en-US" sz="2400" dirty="0" smtClean="0">
                <a:latin typeface="Courier New" pitchFamily="49" charset="0"/>
                <a:cs typeface="Courier New" pitchFamily="49" charset="0"/>
              </a:rPr>
              <a:t>try</a:t>
            </a:r>
            <a:r>
              <a:rPr lang="en-US" sz="2400" dirty="0" smtClean="0"/>
              <a:t> </a:t>
            </a:r>
            <a:r>
              <a:rPr lang="en-US" i="1" dirty="0" smtClean="0"/>
              <a:t>block</a:t>
            </a:r>
            <a:r>
              <a:rPr lang="en-US" dirty="0" smtClean="0"/>
              <a:t> that can throw an exception and follow it with a </a:t>
            </a:r>
            <a:r>
              <a:rPr lang="en-US" sz="2400" dirty="0">
                <a:latin typeface="Courier New" pitchFamily="49" charset="0"/>
                <a:cs typeface="Courier New" pitchFamily="49" charset="0"/>
              </a:rPr>
              <a:t>catch</a:t>
            </a:r>
            <a:r>
              <a:rPr lang="en-US" dirty="0" smtClean="0"/>
              <a:t> </a:t>
            </a:r>
            <a:r>
              <a:rPr lang="en-US" i="1" dirty="0" smtClean="0"/>
              <a:t>block</a:t>
            </a:r>
            <a:r>
              <a:rPr lang="en-US" dirty="0" smtClean="0"/>
              <a:t> that catches the exception and handles it</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smtClean="0">
                <a:latin typeface="Courier New" pitchFamily="49" charset="0"/>
                <a:cs typeface="Courier New" pitchFamily="49" charset="0"/>
              </a:rPr>
              <a:t>try {</a:t>
            </a:r>
          </a:p>
          <a:p>
            <a:pPr lvl="2" indent="0" eaLnBrk="1" hangingPunct="1">
              <a:buFont typeface="Wingdings" pitchFamily="2" charset="2"/>
              <a:buNone/>
              <a:defRPr/>
            </a:pPr>
            <a:r>
              <a:rPr lang="en-US" sz="1800" dirty="0" err="1" smtClean="0">
                <a:latin typeface="Courier New" pitchFamily="49" charset="0"/>
                <a:cs typeface="Courier New" pitchFamily="49" charset="0"/>
              </a:rPr>
              <a:t>val</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get_element_of_x</a:t>
            </a:r>
            <a:r>
              <a:rPr lang="en-US" sz="1800" dirty="0" smtClean="0">
                <a:latin typeface="Courier New" pitchFamily="49" charset="0"/>
                <a:cs typeface="Courier New" pitchFamily="49" charset="0"/>
              </a:rPr>
              <a:t>(10);</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catch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&amp; ex) {</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"Out of range exception occurred\n";</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cerr</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ex.what</a:t>
            </a:r>
            <a:r>
              <a:rPr lang="en-US" sz="1800" dirty="0" smtClean="0">
                <a:latin typeface="Courier New" pitchFamily="49" charset="0"/>
                <a:cs typeface="Courier New" pitchFamily="49" charset="0"/>
              </a:rPr>
              <a:t>()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::abort();</a:t>
            </a: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3962400" y="1447800"/>
            <a:ext cx="4572000" cy="1981200"/>
          </a:xfrm>
          <a:prstGeom prst="borderCallout1">
            <a:avLst>
              <a:gd name="adj1" fmla="val 56581"/>
              <a:gd name="adj2" fmla="val -3258"/>
              <a:gd name="adj3" fmla="val 121327"/>
              <a:gd name="adj4" fmla="val -207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0">
                <a:solidFill>
                  <a:srgbClr val="FFFFFF"/>
                </a:solidFill>
                <a:cs typeface="Arial" charset="0"/>
              </a:rPr>
              <a:t>The exception object is actually thrown (created) inside the function </a:t>
            </a:r>
            <a:r>
              <a:rPr lang="en-US" b="0">
                <a:solidFill>
                  <a:srgbClr val="FFFFFF"/>
                </a:solidFill>
                <a:latin typeface="Courier New" pitchFamily="49" charset="0"/>
                <a:cs typeface="Courier New" pitchFamily="49" charset="0"/>
              </a:rPr>
              <a:t>get_element_of_x</a:t>
            </a:r>
            <a:r>
              <a:rPr lang="en-US" b="0">
                <a:solidFill>
                  <a:srgbClr val="FFFFFF"/>
                </a:solidFill>
                <a:cs typeface="Arial" charset="0"/>
              </a:rPr>
              <a:t> </a:t>
            </a:r>
            <a:r>
              <a:rPr lang="en-US" sz="2400" b="0">
                <a:solidFill>
                  <a:srgbClr val="FFFFFF"/>
                </a:solidFill>
                <a:cs typeface="Arial" charset="0"/>
              </a:rPr>
              <a:t>but is handled by the </a:t>
            </a:r>
            <a:r>
              <a:rPr lang="en-US" b="0">
                <a:solidFill>
                  <a:srgbClr val="FFFFFF"/>
                </a:solidFill>
                <a:latin typeface="Courier New" pitchFamily="49" charset="0"/>
                <a:cs typeface="Courier New" pitchFamily="49" charset="0"/>
              </a:rPr>
              <a:t>catch</a:t>
            </a:r>
            <a:r>
              <a:rPr lang="en-US" sz="2400" b="0">
                <a:solidFill>
                  <a:srgbClr val="FFFFFF"/>
                </a:solidFill>
                <a:cs typeface="Arial" charset="0"/>
              </a:rPr>
              <a:t> block in the caller of </a:t>
            </a:r>
            <a:r>
              <a:rPr lang="en-US" b="0">
                <a:solidFill>
                  <a:srgbClr val="FFFFFF"/>
                </a:solidFill>
                <a:latin typeface="Courier New" pitchFamily="49" charset="0"/>
                <a:cs typeface="Courier New" pitchFamily="49" charset="0"/>
              </a:rPr>
              <a:t>get_element_of_x</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3" name="Content Placeholder 2"/>
          <p:cNvSpPr>
            <a:spLocks noGrp="1"/>
          </p:cNvSpPr>
          <p:nvPr>
            <p:ph sz="quarter" idx="1"/>
          </p:nvPr>
        </p:nvSpPr>
        <p:spPr>
          <a:xfrm>
            <a:off x="612775" y="1600200"/>
            <a:ext cx="8153400" cy="4876800"/>
          </a:xfrm>
        </p:spPr>
        <p:txBody>
          <a:bodyPr>
            <a:normAutofit fontScale="92500" lnSpcReduction="10000"/>
          </a:bodyPr>
          <a:lstStyle/>
          <a:p>
            <a:pPr eaLnBrk="1" hangingPunct="1">
              <a:defRPr/>
            </a:pPr>
            <a:r>
              <a:rPr lang="en-US" dirty="0"/>
              <a:t>M</a:t>
            </a:r>
            <a:r>
              <a:rPr lang="en-US" dirty="0" smtClean="0"/>
              <a:t>ore than one </a:t>
            </a:r>
            <a:r>
              <a:rPr lang="en-US" sz="2400" dirty="0" smtClean="0">
                <a:latin typeface="Courier New" pitchFamily="49" charset="0"/>
                <a:cs typeface="Courier New" pitchFamily="49" charset="0"/>
              </a:rPr>
              <a:t>catch</a:t>
            </a:r>
            <a:r>
              <a:rPr lang="en-US" dirty="0" smtClean="0"/>
              <a:t> block can follow a </a:t>
            </a:r>
            <a:r>
              <a:rPr lang="en-US" sz="2400" dirty="0">
                <a:latin typeface="Courier New" pitchFamily="49" charset="0"/>
                <a:cs typeface="Courier New" pitchFamily="49" charset="0"/>
              </a:rPr>
              <a:t>try</a:t>
            </a:r>
            <a:r>
              <a:rPr lang="en-US" dirty="0" smtClean="0"/>
              <a:t> block</a:t>
            </a:r>
          </a:p>
          <a:p>
            <a:pPr eaLnBrk="1" hangingPunct="1">
              <a:defRPr/>
            </a:pPr>
            <a:r>
              <a:rPr lang="en-US" dirty="0" smtClean="0"/>
              <a:t>Each </a:t>
            </a:r>
            <a:r>
              <a:rPr lang="en-US" sz="2400" dirty="0">
                <a:latin typeface="Courier New" pitchFamily="49" charset="0"/>
                <a:cs typeface="Courier New" pitchFamily="49" charset="0"/>
              </a:rPr>
              <a:t>catch</a:t>
            </a:r>
            <a:r>
              <a:rPr lang="en-US" dirty="0" smtClean="0"/>
              <a:t> block handles a different kind of exception</a:t>
            </a:r>
          </a:p>
          <a:p>
            <a:pPr eaLnBrk="1" hangingPunct="1">
              <a:defRPr/>
            </a:pPr>
            <a:r>
              <a:rPr lang="en-US" dirty="0"/>
              <a:t>T</a:t>
            </a:r>
            <a:r>
              <a:rPr lang="en-US" dirty="0" smtClean="0"/>
              <a:t>hey are checked in the order in which they appear</a:t>
            </a:r>
          </a:p>
          <a:p>
            <a:pPr marL="595312" lvl="2" indent="0" eaLnBrk="1" hangingPunct="1">
              <a:buFont typeface="Wingdings" pitchFamily="2" charset="2"/>
              <a:buNone/>
              <a:defRPr/>
            </a:pPr>
            <a:endParaRPr lang="en-US" sz="1900" dirty="0" smtClean="0">
              <a:latin typeface="Courier New" pitchFamily="49" charset="0"/>
              <a:cs typeface="Courier New" pitchFamily="49" charset="0"/>
            </a:endParaRPr>
          </a:p>
          <a:p>
            <a:pPr marL="595312" lvl="2" indent="0" eaLnBrk="1" hangingPunct="1">
              <a:buFont typeface="Wingdings" pitchFamily="2" charset="2"/>
              <a:buNone/>
              <a:defRPr/>
            </a:pPr>
            <a:r>
              <a:rPr lang="en-US" sz="1800" dirty="0">
                <a:latin typeface="Courier New" pitchFamily="49" charset="0"/>
                <a:cs typeface="Courier New" pitchFamily="49" charset="0"/>
              </a:rPr>
              <a:t>try {</a:t>
            </a:r>
          </a:p>
          <a:p>
            <a:pPr lvl="2" indent="0" eaLnBrk="1" hangingPunct="1">
              <a:buFont typeface="Wingdings" pitchFamily="2" charset="2"/>
              <a:buNone/>
              <a:defRPr/>
            </a:pPr>
            <a:r>
              <a:rPr lang="en-US" sz="1800" i="1" dirty="0">
                <a:latin typeface="Courier New" pitchFamily="49" charset="0"/>
                <a:cs typeface="Courier New" pitchFamily="49" charset="0"/>
              </a:rPr>
              <a:t>c</a:t>
            </a:r>
            <a:r>
              <a:rPr lang="en-US" sz="1800" i="1" dirty="0" smtClean="0">
                <a:latin typeface="Courier New" pitchFamily="49" charset="0"/>
                <a:cs typeface="Courier New" pitchFamily="49" charset="0"/>
              </a:rPr>
              <a:t>ode that may throw an exception</a:t>
            </a:r>
            <a:endParaRPr lang="en-US" sz="1800" i="1" dirty="0">
              <a:latin typeface="Courier New" pitchFamily="49" charset="0"/>
              <a:cs typeface="Courier New" pitchFamily="49" charset="0"/>
            </a:endParaRP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catch </a:t>
            </a:r>
            <a:r>
              <a:rPr lang="en-US" sz="1800" i="1" dirty="0" smtClean="0">
                <a:latin typeface="Courier New" pitchFamily="49" charset="0"/>
                <a:cs typeface="Courier New" pitchFamily="49" charset="0"/>
              </a:rPr>
              <a:t>(type-1 parameter-1)</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i="1" dirty="0" smtClean="0">
                <a:latin typeface="Courier New" pitchFamily="49" charset="0"/>
                <a:cs typeface="Courier New" pitchFamily="49" charset="0"/>
              </a:rPr>
              <a:t>statements to process type-1</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p>
          <a:p>
            <a:pPr marL="595312" lvl="2" indent="0" eaLnBrk="1" hangingPunct="1">
              <a:buFont typeface="Wingdings" pitchFamily="2" charset="2"/>
              <a:buNone/>
              <a:defRPr/>
            </a:pP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a:p>
            <a:pPr marL="595312" lvl="2" indent="0" eaLnBrk="1" hangingPunct="1">
              <a:buFont typeface="Wingdings" pitchFamily="2" charset="2"/>
              <a:buNone/>
              <a:defRPr/>
            </a:pPr>
            <a:r>
              <a:rPr lang="en-US" sz="1800" dirty="0">
                <a:latin typeface="Courier New" pitchFamily="49" charset="0"/>
                <a:cs typeface="Courier New" pitchFamily="49" charset="0"/>
              </a:rPr>
              <a:t>catch </a:t>
            </a:r>
            <a:r>
              <a:rPr lang="en-US" sz="1800" i="1" dirty="0">
                <a:latin typeface="Courier New" pitchFamily="49" charset="0"/>
                <a:cs typeface="Courier New" pitchFamily="49" charset="0"/>
              </a:rPr>
              <a:t>(</a:t>
            </a:r>
            <a:r>
              <a:rPr lang="en-US" sz="1800" i="1" dirty="0" smtClean="0">
                <a:latin typeface="Courier New" pitchFamily="49" charset="0"/>
                <a:cs typeface="Courier New" pitchFamily="49" charset="0"/>
              </a:rPr>
              <a:t>type-n parameter-n)</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a:t>
            </a:r>
          </a:p>
          <a:p>
            <a:pPr marL="595312" lvl="2" indent="0" eaLnBrk="1" hangingPunct="1">
              <a:buFont typeface="Wingdings" pitchFamily="2" charset="2"/>
              <a:buNone/>
              <a:defRPr/>
            </a:pPr>
            <a:r>
              <a:rPr lang="en-US" sz="1800" dirty="0">
                <a:latin typeface="Courier New" pitchFamily="49" charset="0"/>
                <a:cs typeface="Courier New" pitchFamily="49" charset="0"/>
              </a:rPr>
              <a:t>	</a:t>
            </a:r>
            <a:r>
              <a:rPr lang="en-US" sz="1800" i="1" dirty="0">
                <a:latin typeface="Courier New" pitchFamily="49" charset="0"/>
                <a:cs typeface="Courier New" pitchFamily="49" charset="0"/>
              </a:rPr>
              <a:t>statements to process </a:t>
            </a:r>
            <a:r>
              <a:rPr lang="en-US" sz="1800" i="1" dirty="0" smtClean="0">
                <a:latin typeface="Courier New" pitchFamily="49" charset="0"/>
                <a:cs typeface="Courier New" pitchFamily="49" charset="0"/>
              </a:rPr>
              <a:t>type-n</a:t>
            </a:r>
            <a:endParaRPr lang="en-US" sz="1800" i="1" dirty="0">
              <a:latin typeface="Courier New" pitchFamily="49" charset="0"/>
              <a:cs typeface="Courier New" pitchFamily="49" charset="0"/>
            </a:endParaRPr>
          </a:p>
          <a:p>
            <a:pPr marL="595312" lvl="2" indent="0" eaLnBrk="1" hangingPunct="1">
              <a:buFont typeface="Wingdings" pitchFamily="2" charset="2"/>
              <a:buNone/>
              <a:defRPr/>
            </a:pPr>
            <a:r>
              <a:rPr lang="en-US" sz="1800" dirty="0">
                <a:latin typeface="Courier New" pitchFamily="49" charset="0"/>
                <a:cs typeface="Courier New" pitchFamily="49" charset="0"/>
              </a:rPr>
              <a:t>}</a:t>
            </a:r>
          </a:p>
          <a:p>
            <a:pPr marL="0" indent="0" eaLnBrk="1" hangingPunct="1">
              <a:buFont typeface="Wingdings" pitchFamily="2" charset="2"/>
              <a:buNone/>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14400"/>
          </a:xfrm>
        </p:spPr>
        <p:txBody>
          <a:bodyPr>
            <a:normAutofit fontScale="90000"/>
          </a:bodyPr>
          <a:lstStyle/>
          <a:p>
            <a:pPr eaLnBrk="1" hangingPunct="1">
              <a:defRPr/>
            </a:pPr>
            <a:r>
              <a:rPr lang="en-US" dirty="0" smtClean="0"/>
              <a:t>Catching and Handling Exceptions with </a:t>
            </a:r>
            <a:r>
              <a:rPr lang="en-US" sz="3600" dirty="0" smtClean="0">
                <a:latin typeface="Courier New" pitchFamily="49" charset="0"/>
                <a:cs typeface="Courier New" pitchFamily="49" charset="0"/>
              </a:rPr>
              <a:t>try</a:t>
            </a:r>
            <a:r>
              <a:rPr lang="en-US" sz="3600" dirty="0" smtClean="0"/>
              <a:t> </a:t>
            </a:r>
            <a:r>
              <a:rPr lang="en-US" dirty="0" smtClean="0"/>
              <a:t>and </a:t>
            </a:r>
            <a:r>
              <a:rPr lang="en-US" sz="3600" dirty="0">
                <a:latin typeface="Courier New" pitchFamily="49" charset="0"/>
                <a:cs typeface="Courier New" pitchFamily="49" charset="0"/>
              </a:rPr>
              <a:t>catch</a:t>
            </a:r>
            <a:r>
              <a:rPr lang="en-US" dirty="0" smtClean="0"/>
              <a:t> Blocks </a:t>
            </a:r>
            <a:r>
              <a:rPr lang="en-US" dirty="0"/>
              <a:t>(cont.)</a:t>
            </a:r>
          </a:p>
        </p:txBody>
      </p:sp>
      <p:sp>
        <p:nvSpPr>
          <p:cNvPr id="57346" name="Content Placeholder 2"/>
          <p:cNvSpPr>
            <a:spLocks noGrp="1"/>
          </p:cNvSpPr>
          <p:nvPr>
            <p:ph sz="quarter" idx="1"/>
          </p:nvPr>
        </p:nvSpPr>
        <p:spPr>
          <a:xfrm>
            <a:off x="612775" y="1600200"/>
            <a:ext cx="8153400" cy="4876800"/>
          </a:xfrm>
        </p:spPr>
        <p:txBody>
          <a:bodyPr/>
          <a:lstStyle/>
          <a:p>
            <a:pPr eaLnBrk="1" hangingPunct="1"/>
            <a:r>
              <a:rPr lang="en-US" smtClean="0"/>
              <a:t>Although in our example, the </a:t>
            </a:r>
            <a:r>
              <a:rPr lang="en-US" sz="2400" smtClean="0">
                <a:latin typeface="Courier New" pitchFamily="49" charset="0"/>
                <a:cs typeface="Courier New" pitchFamily="49" charset="0"/>
              </a:rPr>
              <a:t>catch</a:t>
            </a:r>
            <a:r>
              <a:rPr lang="en-US" smtClean="0"/>
              <a:t> block handles the exception, it basically duplicates the default behavior for uncaught exceptions with a slightly more informative error message</a:t>
            </a:r>
          </a:p>
          <a:p>
            <a:pPr eaLnBrk="1" hangingPunct="1"/>
            <a:r>
              <a:rPr lang="en-US" smtClean="0"/>
              <a:t>Next, we will learn how to use the </a:t>
            </a:r>
            <a:r>
              <a:rPr lang="en-US" sz="2400" smtClean="0">
                <a:latin typeface="Courier New" pitchFamily="49" charset="0"/>
                <a:cs typeface="Courier New" pitchFamily="49" charset="0"/>
              </a:rPr>
              <a:t>catch</a:t>
            </a:r>
            <a:r>
              <a:rPr lang="en-US" smtClean="0"/>
              <a:t> block to recover from errors and continue execution of a program</a:t>
            </a:r>
          </a:p>
          <a:p>
            <a:pPr marL="593725" lvl="2" indent="0" eaLnBrk="1" hangingPunct="1">
              <a:buFont typeface="Wingdings" pitchFamily="2" charset="2"/>
              <a:buNone/>
            </a:pPr>
            <a:endParaRPr lang="en-US" sz="1900" smtClean="0">
              <a:latin typeface="Courier New" pitchFamily="49" charset="0"/>
              <a:cs typeface="Courier New" pitchFamily="49" charset="0"/>
            </a:endParaRPr>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t>Standard Exceptions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58371" name="Picture 2"/>
          <p:cNvPicPr>
            <a:picLocks noChangeAspect="1" noChangeArrowheads="1"/>
          </p:cNvPicPr>
          <p:nvPr/>
        </p:nvPicPr>
        <p:blipFill>
          <a:blip r:embed="rId2"/>
          <a:srcRect/>
          <a:stretch>
            <a:fillRect/>
          </a:stretch>
        </p:blipFill>
        <p:spPr bwMode="auto">
          <a:xfrm>
            <a:off x="1981200" y="1519238"/>
            <a:ext cx="5257800" cy="527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pPr eaLnBrk="1" hangingPunct="1"/>
            <a:r>
              <a:rPr lang="en-US" smtClean="0"/>
              <a:t>Standard Exceptions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59395" name="Picture 2"/>
          <p:cNvPicPr>
            <a:picLocks noChangeAspect="1" noChangeArrowheads="1"/>
          </p:cNvPicPr>
          <p:nvPr/>
        </p:nvPicPr>
        <p:blipFill>
          <a:blip r:embed="rId2"/>
          <a:srcRect/>
          <a:stretch>
            <a:fillRect/>
          </a:stretch>
        </p:blipFill>
        <p:spPr bwMode="auto">
          <a:xfrm>
            <a:off x="2286000" y="2143125"/>
            <a:ext cx="47244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t>Standard Exceptions (cont.)</a:t>
            </a:r>
          </a:p>
        </p:txBody>
      </p:sp>
      <p:sp>
        <p:nvSpPr>
          <p:cNvPr id="3" name="Content Placeholder 2"/>
          <p:cNvSpPr>
            <a:spLocks noGrp="1"/>
          </p:cNvSpPr>
          <p:nvPr>
            <p:ph sz="quarter" idx="1"/>
          </p:nvPr>
        </p:nvSpPr>
        <p:spPr>
          <a:xfrm>
            <a:off x="685800" y="1600200"/>
            <a:ext cx="8153400" cy="4876800"/>
          </a:xfrm>
        </p:spPr>
        <p:txBody>
          <a:bodyPr/>
          <a:lstStyle/>
          <a:p>
            <a:pPr eaLnBrk="1" hangingPunct="1">
              <a:defRPr/>
            </a:pPr>
            <a:r>
              <a:rPr lang="en-US" dirty="0" smtClean="0"/>
              <a:t>Sample dialogues</a:t>
            </a:r>
          </a:p>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sz="1800" dirty="0" smtClean="0">
                <a:latin typeface="Courier New" pitchFamily="49" charset="0"/>
                <a:cs typeface="Courier New" pitchFamily="49" charset="0"/>
              </a:rPr>
              <a:t>Type in a string: unnecessary roughness</a:t>
            </a:r>
          </a:p>
          <a:p>
            <a:pPr marL="0" indent="0" eaLnBrk="1" hangingPunct="1">
              <a:buFont typeface="Wingdings" pitchFamily="2" charset="2"/>
              <a:buNone/>
              <a:defRPr/>
            </a:pPr>
            <a:r>
              <a:rPr lang="en-US" sz="1800" dirty="0" smtClean="0">
                <a:latin typeface="Courier New" pitchFamily="49" charset="0"/>
                <a:cs typeface="Courier New" pitchFamily="49" charset="0"/>
              </a:rPr>
              <a:t>Enter start position of a substring: 2</a:t>
            </a:r>
          </a:p>
          <a:p>
            <a:pPr marL="0" indent="0" eaLnBrk="1" hangingPunct="1">
              <a:buFont typeface="Wingdings" pitchFamily="2" charset="2"/>
              <a:buNone/>
              <a:defRPr/>
            </a:pPr>
            <a:r>
              <a:rPr lang="en-US" sz="1800" dirty="0" smtClean="0">
                <a:latin typeface="Courier New" pitchFamily="49" charset="0"/>
                <a:cs typeface="Courier New" pitchFamily="49" charset="0"/>
              </a:rPr>
              <a:t>The substring is necessary roughness</a:t>
            </a:r>
          </a:p>
          <a:p>
            <a:pPr marL="0" indent="0" eaLnBrk="1" hangingPunct="1">
              <a:buFont typeface="Wingdings" pitchFamily="2" charset="2"/>
              <a:buNone/>
              <a:defRPr/>
            </a:pPr>
            <a:endParaRPr lang="en-US" sz="1800" dirty="0">
              <a:latin typeface="Courier New" pitchFamily="49" charset="0"/>
              <a:cs typeface="Courier New" pitchFamily="49" charset="0"/>
            </a:endParaRPr>
          </a:p>
          <a:p>
            <a:pPr marL="0" indent="0" eaLnBrk="1" hangingPunct="1">
              <a:buFont typeface="Wingdings" pitchFamily="2" charset="2"/>
              <a:buNone/>
              <a:defRPr/>
            </a:pPr>
            <a:r>
              <a:rPr lang="en-US" sz="1800" dirty="0">
                <a:latin typeface="Courier New" pitchFamily="49" charset="0"/>
                <a:cs typeface="Courier New" pitchFamily="49" charset="0"/>
              </a:rPr>
              <a:t>Type in a string: unnecessary roughness</a:t>
            </a:r>
          </a:p>
          <a:p>
            <a:pPr marL="0" indent="0" eaLnBrk="1" hangingPunct="1">
              <a:buFont typeface="Wingdings" pitchFamily="2" charset="2"/>
              <a:buNone/>
              <a:defRPr/>
            </a:pPr>
            <a:r>
              <a:rPr lang="en-US" sz="1800" dirty="0">
                <a:latin typeface="Courier New" pitchFamily="49" charset="0"/>
                <a:cs typeface="Courier New" pitchFamily="49" charset="0"/>
              </a:rPr>
              <a:t>Enter start position of a substring: </a:t>
            </a:r>
            <a:r>
              <a:rPr lang="en-US" sz="1800" dirty="0" smtClean="0">
                <a:latin typeface="Courier New" pitchFamily="49" charset="0"/>
                <a:cs typeface="Courier New" pitchFamily="49" charset="0"/>
              </a:rPr>
              <a:t>30</a:t>
            </a:r>
            <a:endParaRPr lang="en-US" sz="1800" dirty="0">
              <a:latin typeface="Courier New" pitchFamily="49" charset="0"/>
              <a:cs typeface="Courier New" pitchFamily="49" charset="0"/>
            </a:endParaRPr>
          </a:p>
          <a:p>
            <a:pPr marL="0" indent="0" eaLnBrk="1" hangingPunct="1">
              <a:buFont typeface="Wingdings" pitchFamily="2" charset="2"/>
              <a:buNone/>
              <a:defRPr/>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Out_of_range</a:t>
            </a:r>
            <a:r>
              <a:rPr lang="en-US" sz="1800" dirty="0" smtClean="0">
                <a:latin typeface="Courier New" pitchFamily="49" charset="0"/>
                <a:cs typeface="Courier New" pitchFamily="49" charset="0"/>
              </a:rPr>
              <a:t> exception thrown for start position 30</a:t>
            </a:r>
          </a:p>
          <a:p>
            <a:pPr marL="0" indent="0" eaLnBrk="1" hangingPunct="1">
              <a:buFont typeface="Wingdings" pitchFamily="2" charset="2"/>
              <a:buNone/>
              <a:defRPr/>
            </a:pPr>
            <a:r>
              <a:rPr lang="en-US" sz="1800" dirty="0" err="1">
                <a:latin typeface="Courier New" pitchFamily="49" charset="0"/>
                <a:cs typeface="Courier New" pitchFamily="49" charset="0"/>
              </a:rPr>
              <a:t>b</a:t>
            </a:r>
            <a:r>
              <a:rPr lang="en-US" sz="1800" dirty="0" err="1" smtClean="0">
                <a:latin typeface="Courier New" pitchFamily="49" charset="0"/>
                <a:cs typeface="Courier New" pitchFamily="49" charset="0"/>
              </a:rPr>
              <a:t>asic_string</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substr</a:t>
            </a:r>
            <a:endParaRPr lang="en-US" sz="1800" dirty="0">
              <a:latin typeface="Courier New" pitchFamily="49" charset="0"/>
              <a:cs typeface="Courier New" pitchFamily="49" charset="0"/>
            </a:endParaRPr>
          </a:p>
          <a:p>
            <a:pPr marL="0" indent="0" eaLnBrk="1" hangingPunct="1">
              <a:buFont typeface="Wingdings" pitchFamily="2" charset="2"/>
              <a:buNone/>
              <a:defRPr/>
            </a:pPr>
            <a:endParaRPr lang="en-US"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Handling Exceptions to Recover from Errors</a:t>
            </a:r>
            <a:endParaRPr lang="en-US" dirty="0"/>
          </a:p>
        </p:txBody>
      </p:sp>
      <p:sp>
        <p:nvSpPr>
          <p:cNvPr id="61442" name="Content Placeholder 2"/>
          <p:cNvSpPr>
            <a:spLocks noGrp="1"/>
          </p:cNvSpPr>
          <p:nvPr>
            <p:ph sz="quarter" idx="1"/>
          </p:nvPr>
        </p:nvSpPr>
        <p:spPr>
          <a:xfrm>
            <a:off x="612775" y="1600200"/>
            <a:ext cx="8153400" cy="4876800"/>
          </a:xfrm>
        </p:spPr>
        <p:txBody>
          <a:bodyPr/>
          <a:lstStyle/>
          <a:p>
            <a:pPr eaLnBrk="1" hangingPunct="1"/>
            <a:r>
              <a:rPr lang="en-US" smtClean="0"/>
              <a:t>A common source of errors is user input</a:t>
            </a:r>
          </a:p>
          <a:p>
            <a:pPr eaLnBrk="1" hangingPunct="1"/>
            <a:r>
              <a:rPr lang="en-US" smtClean="0"/>
              <a:t>Instead of aborting, we can recover from the error</a:t>
            </a:r>
          </a:p>
          <a:p>
            <a:pPr eaLnBrk="1" hangingPunct="1"/>
            <a:r>
              <a:rPr lang="en-US" smtClean="0"/>
              <a:t>We can use the following sequence:</a:t>
            </a:r>
          </a:p>
          <a:p>
            <a:pPr marL="593725" lvl="2" indent="0" eaLnBrk="1" hangingPunct="1">
              <a:buFont typeface="Wingdings" pitchFamily="2" charset="2"/>
              <a:buNone/>
            </a:pPr>
            <a:r>
              <a:rPr lang="en-US" sz="1800" smtClean="0">
                <a:latin typeface="Courier New" pitchFamily="49" charset="0"/>
                <a:cs typeface="Courier New" pitchFamily="49" charset="0"/>
              </a:rPr>
              <a:t>if (cin &gt;&gt; i) {</a:t>
            </a:r>
          </a:p>
          <a:p>
            <a:pPr marL="593725" lvl="2" indent="0" eaLnBrk="1" hangingPunct="1">
              <a:buFont typeface="Wingdings" pitchFamily="2"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 input of </a:t>
            </a:r>
            <a:r>
              <a:rPr lang="en-US" sz="1800" smtClean="0">
                <a:latin typeface="Courier New" pitchFamily="49" charset="0"/>
                <a:cs typeface="Courier New" pitchFamily="49" charset="0"/>
              </a:rPr>
              <a:t>i</a:t>
            </a:r>
            <a:r>
              <a:rPr lang="en-US" sz="1800" i="1" smtClean="0">
                <a:latin typeface="Courier New" pitchFamily="49" charset="0"/>
                <a:cs typeface="Courier New" pitchFamily="49" charset="0"/>
              </a:rPr>
              <a:t> was successful – process </a:t>
            </a:r>
            <a:r>
              <a:rPr lang="en-US" sz="1800" smtClean="0">
                <a:latin typeface="Courier New" pitchFamily="49" charset="0"/>
                <a:cs typeface="Courier New" pitchFamily="49" charset="0"/>
              </a:rPr>
              <a:t>i</a:t>
            </a:r>
          </a:p>
          <a:p>
            <a:pPr marL="593725" lvl="2" indent="0" eaLnBrk="1" hangingPunct="1">
              <a:buFont typeface="Wingdings" pitchFamily="2" charset="2"/>
              <a:buNone/>
            </a:pPr>
            <a:r>
              <a:rPr lang="en-US" sz="1800" smtClean="0">
                <a:latin typeface="Courier New" pitchFamily="49" charset="0"/>
                <a:cs typeface="Courier New" pitchFamily="49" charset="0"/>
              </a:rPr>
              <a:t>} else {</a:t>
            </a:r>
          </a:p>
          <a:p>
            <a:pPr marL="593725" lvl="2" indent="0" eaLnBrk="1" hangingPunct="1">
              <a:buFont typeface="Wingdings" pitchFamily="2"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problem reading </a:t>
            </a:r>
            <a:r>
              <a:rPr lang="en-US" sz="1800" smtClean="0">
                <a:latin typeface="Courier New" pitchFamily="49" charset="0"/>
                <a:cs typeface="Courier New" pitchFamily="49" charset="0"/>
              </a:rPr>
              <a:t>i</a:t>
            </a:r>
            <a:r>
              <a:rPr lang="en-US" sz="1800" i="1" smtClean="0">
                <a:latin typeface="Courier New" pitchFamily="49" charset="0"/>
                <a:cs typeface="Courier New" pitchFamily="49" charset="0"/>
              </a:rPr>
              <a:t> – attempt to recover</a:t>
            </a:r>
            <a:endParaRPr lang="en-US" sz="1800" smtClean="0">
              <a:latin typeface="Courier New" pitchFamily="49" charset="0"/>
              <a:cs typeface="Courier New" pitchFamily="49" charset="0"/>
            </a:endParaRPr>
          </a:p>
          <a:p>
            <a:pPr marL="593725" lvl="2" indent="0" eaLnBrk="1" hangingPunct="1">
              <a:buFont typeface="Wingdings" pitchFamily="2" charset="2"/>
              <a:buNone/>
            </a:pPr>
            <a:r>
              <a:rPr lang="en-US" sz="1800" smtClean="0">
                <a:latin typeface="Courier New" pitchFamily="49" charset="0"/>
                <a:cs typeface="Courier New" pitchFamily="49" charset="0"/>
              </a:rPr>
              <a:t>}</a:t>
            </a:r>
          </a:p>
          <a:p>
            <a:pPr eaLnBrk="1" hangingPunct="1"/>
            <a:r>
              <a:rPr lang="en-US" smtClean="0"/>
              <a:t>However, this requires us to test the state of </a:t>
            </a:r>
            <a:r>
              <a:rPr lang="en-US" sz="2400" smtClean="0">
                <a:latin typeface="Courier New" pitchFamily="49" charset="0"/>
                <a:cs typeface="Courier New" pitchFamily="49" charset="0"/>
              </a:rPr>
              <a:t>cin</a:t>
            </a:r>
            <a:r>
              <a:rPr lang="en-US" sz="2400" smtClean="0"/>
              <a:t> </a:t>
            </a:r>
            <a:r>
              <a:rPr lang="en-US" smtClean="0"/>
              <a:t>after each input operation</a:t>
            </a:r>
          </a:p>
          <a:p>
            <a:pPr eaLnBrk="1" hangingPunct="1"/>
            <a:endParaRPr lang="en-US"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Handling Exceptions to Recover from Errors </a:t>
            </a:r>
            <a:r>
              <a:rPr lang="en-US" dirty="0"/>
              <a:t>(cont.)</a:t>
            </a:r>
          </a:p>
        </p:txBody>
      </p:sp>
      <p:sp>
        <p:nvSpPr>
          <p:cNvPr id="62466" name="Content Placeholder 2"/>
          <p:cNvSpPr>
            <a:spLocks noGrp="1"/>
          </p:cNvSpPr>
          <p:nvPr>
            <p:ph sz="quarter" idx="1"/>
          </p:nvPr>
        </p:nvSpPr>
        <p:spPr>
          <a:xfrm>
            <a:off x="612775" y="1600200"/>
            <a:ext cx="8153400" cy="4876800"/>
          </a:xfrm>
        </p:spPr>
        <p:txBody>
          <a:bodyPr/>
          <a:lstStyle/>
          <a:p>
            <a:pPr eaLnBrk="1" hangingPunct="1"/>
            <a:r>
              <a:rPr lang="en-US" smtClean="0"/>
              <a:t>Another approach is to have the </a:t>
            </a:r>
            <a:r>
              <a:rPr lang="en-US" sz="2400" smtClean="0">
                <a:latin typeface="Courier New" pitchFamily="49" charset="0"/>
                <a:cs typeface="Courier New" pitchFamily="49" charset="0"/>
              </a:rPr>
              <a:t>istream</a:t>
            </a:r>
            <a:r>
              <a:rPr lang="en-US" smtClean="0"/>
              <a:t> object throw the exception </a:t>
            </a:r>
            <a:r>
              <a:rPr lang="en-US" sz="2400" smtClean="0">
                <a:latin typeface="Courier New" pitchFamily="49" charset="0"/>
                <a:cs typeface="Courier New" pitchFamily="49" charset="0"/>
              </a:rPr>
              <a:t>std::iosbase::failure</a:t>
            </a:r>
            <a:r>
              <a:rPr lang="en-US" smtClean="0"/>
              <a:t> when an input error occurs</a:t>
            </a:r>
          </a:p>
          <a:p>
            <a:pPr eaLnBrk="1" hangingPunct="1"/>
            <a:r>
              <a:rPr lang="en-US" smtClean="0"/>
              <a:t>To do so, we call the </a:t>
            </a:r>
            <a:r>
              <a:rPr lang="en-US" sz="2400" smtClean="0">
                <a:latin typeface="Courier New" pitchFamily="49" charset="0"/>
                <a:cs typeface="Courier New" pitchFamily="49" charset="0"/>
              </a:rPr>
              <a:t>istream</a:t>
            </a:r>
            <a:r>
              <a:rPr lang="en-US" smtClean="0"/>
              <a:t> member function </a:t>
            </a:r>
            <a:r>
              <a:rPr lang="en-US" sz="2400" smtClean="0">
                <a:latin typeface="Courier New" pitchFamily="49" charset="0"/>
                <a:cs typeface="Courier New" pitchFamily="49" charset="0"/>
              </a:rPr>
              <a:t>exceptions</a:t>
            </a:r>
            <a:r>
              <a:rPr lang="en-US" smtClean="0"/>
              <a:t> and pass it the error flags that will cause an exception to be thrown</a:t>
            </a:r>
          </a:p>
          <a:p>
            <a:pPr eaLnBrk="1" hangingPunct="1"/>
            <a:r>
              <a:rPr lang="en-US" smtClean="0"/>
              <a:t>The following causes the </a:t>
            </a:r>
            <a:r>
              <a:rPr lang="en-US" sz="2400" smtClean="0">
                <a:latin typeface="Courier New" pitchFamily="49" charset="0"/>
                <a:cs typeface="Courier New" pitchFamily="49" charset="0"/>
              </a:rPr>
              <a:t>istream cin </a:t>
            </a:r>
            <a:r>
              <a:rPr lang="en-US" smtClean="0"/>
              <a:t>to throw the </a:t>
            </a:r>
            <a:r>
              <a:rPr lang="en-US" sz="2400" smtClean="0">
                <a:latin typeface="Courier New" pitchFamily="49" charset="0"/>
                <a:cs typeface="Courier New" pitchFamily="49" charset="0"/>
              </a:rPr>
              <a:t>ios_base::failure </a:t>
            </a:r>
            <a:r>
              <a:rPr lang="en-US" smtClean="0"/>
              <a:t>exception:</a:t>
            </a:r>
          </a:p>
          <a:p>
            <a:pPr eaLnBrk="1" hangingPunct="1"/>
            <a:endParaRPr lang="en-US" sz="700" smtClean="0"/>
          </a:p>
          <a:p>
            <a:pPr marL="593725" lvl="2" indent="0" eaLnBrk="1" hangingPunct="1">
              <a:buFont typeface="Wingdings" pitchFamily="2" charset="2"/>
              <a:buNone/>
            </a:pPr>
            <a:r>
              <a:rPr lang="en-US" smtClean="0">
                <a:latin typeface="Courier New" pitchFamily="49" charset="0"/>
                <a:cs typeface="Courier New" pitchFamily="49" charset="0"/>
              </a:rPr>
              <a:t>cin.exceptions(iosbase::failbit);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Handling Exceptions to Recover from Errors </a:t>
            </a:r>
            <a:r>
              <a:rPr lang="en-US" dirty="0"/>
              <a:t>(cont.)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63491" name="Picture 2"/>
          <p:cNvPicPr>
            <a:picLocks noChangeAspect="1" noChangeArrowheads="1"/>
          </p:cNvPicPr>
          <p:nvPr/>
        </p:nvPicPr>
        <p:blipFill>
          <a:blip r:embed="rId2"/>
          <a:srcRect/>
          <a:stretch>
            <a:fillRect/>
          </a:stretch>
        </p:blipFill>
        <p:spPr bwMode="auto">
          <a:xfrm>
            <a:off x="2705100" y="1676400"/>
            <a:ext cx="4038600" cy="2286000"/>
          </a:xfrm>
          <a:prstGeom prst="rect">
            <a:avLst/>
          </a:prstGeom>
          <a:noFill/>
          <a:ln w="9525">
            <a:noFill/>
            <a:miter lim="800000"/>
            <a:headEnd/>
            <a:tailEnd/>
          </a:ln>
        </p:spPr>
      </p:pic>
      <p:pic>
        <p:nvPicPr>
          <p:cNvPr id="63492" name="Picture 3"/>
          <p:cNvPicPr>
            <a:picLocks noChangeAspect="1" noChangeArrowheads="1"/>
          </p:cNvPicPr>
          <p:nvPr/>
        </p:nvPicPr>
        <p:blipFill>
          <a:blip r:embed="rId3"/>
          <a:srcRect/>
          <a:stretch>
            <a:fillRect/>
          </a:stretch>
        </p:blipFill>
        <p:spPr bwMode="auto">
          <a:xfrm>
            <a:off x="2705100" y="3962400"/>
            <a:ext cx="36576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612775" y="228600"/>
            <a:ext cx="8153400" cy="990600"/>
          </a:xfrm>
        </p:spPr>
        <p:txBody>
          <a:bodyPr/>
          <a:lstStyle/>
          <a:p>
            <a:pPr eaLnBrk="1" hangingPunct="1"/>
            <a:r>
              <a:rPr lang="en-US" smtClean="0"/>
              <a:t>Program Defects and "Bugs"</a:t>
            </a:r>
          </a:p>
        </p:txBody>
      </p:sp>
      <p:sp>
        <p:nvSpPr>
          <p:cNvPr id="18434" name="Content Placeholder 4"/>
          <p:cNvSpPr>
            <a:spLocks noGrp="1"/>
          </p:cNvSpPr>
          <p:nvPr>
            <p:ph sz="quarter" idx="1"/>
          </p:nvPr>
        </p:nvSpPr>
        <p:spPr>
          <a:xfrm>
            <a:off x="612775" y="1600200"/>
            <a:ext cx="8153400" cy="4876800"/>
          </a:xfrm>
        </p:spPr>
        <p:txBody>
          <a:bodyPr/>
          <a:lstStyle/>
          <a:p>
            <a:pPr eaLnBrk="1" hangingPunct="1"/>
            <a:r>
              <a:rPr lang="en-US" smtClean="0"/>
              <a:t>Defects that occur in software products after delivery can produce undesirable and sometimes disastrous results</a:t>
            </a:r>
          </a:p>
          <a:p>
            <a:pPr eaLnBrk="1" hangingPunct="1"/>
            <a:r>
              <a:rPr lang="en-US" smtClean="0"/>
              <a:t>Testing is used to show that a program is correct, but</a:t>
            </a:r>
          </a:p>
          <a:p>
            <a:pPr lvl="1" eaLnBrk="1" hangingPunct="1"/>
            <a:r>
              <a:rPr lang="en-US" smtClean="0"/>
              <a:t>it is difficult to determine how much testing needs to be done</a:t>
            </a:r>
          </a:p>
          <a:p>
            <a:pPr lvl="1" eaLnBrk="1" hangingPunct="1"/>
            <a:r>
              <a:rPr lang="en-US" smtClean="0"/>
              <a:t>testing can never demonstrate the complete absence of defects</a:t>
            </a:r>
          </a:p>
          <a:p>
            <a:pPr lvl="1" eaLnBrk="1" hangingPunct="1"/>
            <a:r>
              <a:rPr lang="en-US" smtClean="0"/>
              <a:t>complete testing in some environments (missile control software, nuclear power plant controls) is very difficult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t>The Exception Class Hierarchy</a:t>
            </a:r>
          </a:p>
        </p:txBody>
      </p:sp>
      <p:sp>
        <p:nvSpPr>
          <p:cNvPr id="64514" name="Content Placeholder 2"/>
          <p:cNvSpPr>
            <a:spLocks noGrp="1"/>
          </p:cNvSpPr>
          <p:nvPr>
            <p:ph sz="quarter" idx="1"/>
          </p:nvPr>
        </p:nvSpPr>
        <p:spPr>
          <a:xfrm>
            <a:off x="612775" y="1600200"/>
            <a:ext cx="8153400" cy="4876800"/>
          </a:xfrm>
        </p:spPr>
        <p:txBody>
          <a:bodyPr/>
          <a:lstStyle/>
          <a:p>
            <a:pPr eaLnBrk="1" hangingPunct="1"/>
            <a:r>
              <a:rPr lang="en-US" dirty="0" smtClean="0"/>
              <a:t>The standard exceptions classes listed in the preceding table all are derived from the class </a:t>
            </a:r>
            <a:r>
              <a:rPr lang="en-US" sz="2400" dirty="0" smtClean="0">
                <a:latin typeface="Courier New" pitchFamily="49" charset="0"/>
                <a:cs typeface="Courier New" pitchFamily="49" charset="0"/>
              </a:rPr>
              <a:t>exception</a:t>
            </a:r>
            <a:r>
              <a:rPr lang="en-US" dirty="0" smtClean="0"/>
              <a:t> which has a member function named </a:t>
            </a:r>
            <a:r>
              <a:rPr lang="en-US" sz="2400" dirty="0" smtClean="0">
                <a:latin typeface="Courier New" pitchFamily="49" charset="0"/>
                <a:cs typeface="Courier New" pitchFamily="49" charset="0"/>
              </a:rPr>
              <a:t>what</a:t>
            </a:r>
          </a:p>
          <a:p>
            <a:pPr eaLnBrk="1" hangingPunct="1"/>
            <a:r>
              <a:rPr lang="en-US" dirty="0" smtClean="0"/>
              <a:t>All exception classes have a constructor that takes a C-string argument</a:t>
            </a:r>
          </a:p>
          <a:p>
            <a:pPr eaLnBrk="1" hangingPunct="1"/>
            <a:r>
              <a:rPr lang="en-US" dirty="0" smtClean="0"/>
              <a:t>The value of this argument can be retrieved by calling member function </a:t>
            </a:r>
            <a:r>
              <a:rPr lang="en-US" sz="2400" dirty="0" smtClean="0">
                <a:latin typeface="Courier New" pitchFamily="49" charset="0"/>
                <a:cs typeface="Courier New" pitchFamily="49" charset="0"/>
              </a:rPr>
              <a:t>what</a:t>
            </a:r>
          </a:p>
          <a:p>
            <a:pPr eaLnBrk="1" hangingPunct="1"/>
            <a:endParaRPr lang="en-US"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The Exception Class Hierarchy (cont.)</a:t>
            </a:r>
            <a:endParaRPr lang="en-US" dirty="0"/>
          </a:p>
        </p:txBody>
      </p:sp>
      <p:sp>
        <p:nvSpPr>
          <p:cNvPr id="3" name="Content Placeholder 2"/>
          <p:cNvSpPr>
            <a:spLocks noGrp="1"/>
          </p:cNvSpPr>
          <p:nvPr>
            <p:ph sz="quarter" idx="1"/>
          </p:nvPr>
        </p:nvSpPr>
        <p:spPr>
          <a:xfrm>
            <a:off x="612775" y="1600200"/>
            <a:ext cx="8153400" cy="4876800"/>
          </a:xfrm>
        </p:spPr>
        <p:txBody>
          <a:bodyPr>
            <a:normAutofit fontScale="85000" lnSpcReduction="20000"/>
          </a:bodyPr>
          <a:lstStyle/>
          <a:p>
            <a:pPr eaLnBrk="1" hangingPunct="1">
              <a:defRPr/>
            </a:pPr>
            <a:r>
              <a:rPr lang="en-US" sz="2400" dirty="0" err="1">
                <a:latin typeface="Courier New" pitchFamily="49" charset="0"/>
                <a:cs typeface="Courier New" pitchFamily="49" charset="0"/>
              </a:rPr>
              <a:t>std:ios_base</a:t>
            </a:r>
            <a:r>
              <a:rPr lang="en-US" sz="2400" dirty="0">
                <a:latin typeface="Courier New" pitchFamily="49" charset="0"/>
                <a:cs typeface="Courier New" pitchFamily="49" charset="0"/>
              </a:rPr>
              <a:t>::failure</a:t>
            </a:r>
            <a:r>
              <a:rPr lang="en-US" dirty="0"/>
              <a:t> is a class derived from </a:t>
            </a:r>
            <a:r>
              <a:rPr lang="en-US" sz="2400" dirty="0" err="1">
                <a:latin typeface="Courier New" pitchFamily="49" charset="0"/>
                <a:cs typeface="Courier New" pitchFamily="49" charset="0"/>
              </a:rPr>
              <a:t>std</a:t>
            </a:r>
            <a:r>
              <a:rPr lang="en-US" sz="2400" dirty="0">
                <a:latin typeface="Courier New" pitchFamily="49" charset="0"/>
                <a:cs typeface="Courier New" pitchFamily="49" charset="0"/>
              </a:rPr>
              <a:t>::exception</a:t>
            </a:r>
          </a:p>
          <a:p>
            <a:pPr eaLnBrk="1" hangingPunct="1">
              <a:defRPr/>
            </a:pPr>
            <a:r>
              <a:rPr lang="en-US" dirty="0"/>
              <a:t>The two handlers in </a:t>
            </a:r>
            <a:r>
              <a:rPr lang="en-US" dirty="0" smtClean="0"/>
              <a:t>the code below </a:t>
            </a:r>
            <a:r>
              <a:rPr lang="en-US" dirty="0"/>
              <a:t>must appear in the sequence shown to avoid a warning message</a:t>
            </a:r>
          </a:p>
          <a:p>
            <a:pPr marL="320675" lvl="1" indent="0" eaLnBrk="1" hangingPunct="1">
              <a:buFont typeface="Wingdings 2" pitchFamily="18" charset="2"/>
              <a:buNone/>
              <a:defRPr/>
            </a:pPr>
            <a:endParaRPr lang="en-US" sz="2400" dirty="0" smtClean="0">
              <a:latin typeface="Courier New" pitchFamily="49" charset="0"/>
              <a:cs typeface="Courier New" pitchFamily="49" charset="0"/>
            </a:endParaRPr>
          </a:p>
          <a:p>
            <a:pPr marL="320675" lvl="1" indent="0" eaLnBrk="1" hangingPunct="1">
              <a:buFont typeface="Wingdings 2" pitchFamily="18" charset="2"/>
              <a:buNone/>
              <a:defRPr/>
            </a:pPr>
            <a:r>
              <a:rPr lang="en-US" sz="2400" dirty="0" smtClean="0">
                <a:latin typeface="Courier New" pitchFamily="49" charset="0"/>
                <a:cs typeface="Courier New" pitchFamily="49" charset="0"/>
              </a:rPr>
              <a:t>try {</a:t>
            </a:r>
          </a:p>
          <a:p>
            <a:pPr marL="595312" lvl="2" indent="0" eaLnBrk="1" hangingPunct="1">
              <a:buFont typeface="Wingdings" pitchFamily="2" charset="2"/>
              <a:buNone/>
              <a:defRPr/>
            </a:pPr>
            <a:r>
              <a:rPr lang="en-US" sz="2400" dirty="0" smtClean="0">
                <a:latin typeface="Courier New" pitchFamily="49" charset="0"/>
                <a:cs typeface="Courier New" pitchFamily="49" charset="0"/>
              </a:rPr>
              <a:t>age = </a:t>
            </a:r>
            <a:r>
              <a:rPr lang="en-US" sz="2400" dirty="0" err="1" smtClean="0">
                <a:latin typeface="Courier New" pitchFamily="49" charset="0"/>
                <a:cs typeface="Courier New" pitchFamily="49" charset="0"/>
              </a:rPr>
              <a:t>read_int</a:t>
            </a:r>
            <a:r>
              <a:rPr lang="en-US" sz="2400" dirty="0" smtClean="0">
                <a:latin typeface="Courier New" pitchFamily="49" charset="0"/>
                <a:cs typeface="Courier New" pitchFamily="49" charset="0"/>
              </a:rPr>
              <a:t>("Enter your age: ");</a:t>
            </a:r>
          </a:p>
          <a:p>
            <a:pPr marL="320675" lvl="1" indent="0" eaLnBrk="1" hangingPunct="1">
              <a:buFont typeface="Wingdings 2" pitchFamily="18" charset="2"/>
              <a:buNone/>
              <a:defRPr/>
            </a:pPr>
            <a:r>
              <a:rPr lang="en-US" sz="2400" dirty="0" smtClean="0">
                <a:latin typeface="Courier New" pitchFamily="49" charset="0"/>
                <a:cs typeface="Courier New" pitchFamily="49" charset="0"/>
              </a:rPr>
              <a:t>} catch (</a:t>
            </a:r>
            <a:r>
              <a:rPr lang="en-US" sz="2400" dirty="0" err="1" smtClean="0">
                <a:latin typeface="Courier New" pitchFamily="49" charset="0"/>
                <a:cs typeface="Courier New" pitchFamily="49" charset="0"/>
              </a:rPr>
              <a:t>std</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ios_base</a:t>
            </a:r>
            <a:r>
              <a:rPr lang="en-US" sz="2400" dirty="0" smtClean="0">
                <a:latin typeface="Courier New" pitchFamily="49" charset="0"/>
                <a:cs typeface="Courier New" pitchFamily="49" charset="0"/>
              </a:rPr>
              <a:t>::failure&amp; f) {</a:t>
            </a:r>
          </a:p>
          <a:p>
            <a:pPr marL="595312" lvl="2" indent="0" eaLnBrk="1" hangingPunct="1">
              <a:buFont typeface="Wingdings" pitchFamily="2" charset="2"/>
              <a:buNone/>
              <a:defRPr/>
            </a:pPr>
            <a:r>
              <a:rPr lang="en-US" sz="2400" dirty="0" err="1" smtClean="0">
                <a:latin typeface="Courier New" pitchFamily="49" charset="0"/>
                <a:cs typeface="Courier New" pitchFamily="49" charset="0"/>
              </a:rPr>
              <a:t>cerr</a:t>
            </a:r>
            <a:r>
              <a:rPr lang="en-US" sz="2400" dirty="0" smtClean="0">
                <a:latin typeface="Courier New" pitchFamily="49" charset="0"/>
                <a:cs typeface="Courier New" pitchFamily="49" charset="0"/>
              </a:rPr>
              <a:t> &lt;&lt; "Invalid number format input\n";</a:t>
            </a:r>
          </a:p>
          <a:p>
            <a:pPr marL="595312" lvl="2" indent="0" eaLnBrk="1" hangingPunct="1">
              <a:buFont typeface="Wingdings" pitchFamily="2" charset="2"/>
              <a:buNone/>
              <a:defRPr/>
            </a:pPr>
            <a:r>
              <a:rPr lang="en-US" sz="2400" dirty="0" smtClean="0">
                <a:latin typeface="Courier New" pitchFamily="49" charset="0"/>
                <a:cs typeface="Courier New" pitchFamily="49" charset="0"/>
              </a:rPr>
              <a:t>age = DEFAULT_AGE;</a:t>
            </a:r>
          </a:p>
          <a:p>
            <a:pPr marL="320675" lvl="1" indent="0" eaLnBrk="1" hangingPunct="1">
              <a:buFont typeface="Wingdings 2" pitchFamily="18" charset="2"/>
              <a:buNone/>
              <a:defRPr/>
            </a:pPr>
            <a:r>
              <a:rPr lang="en-US" sz="2400" dirty="0" smtClean="0">
                <a:latin typeface="Courier New" pitchFamily="49" charset="0"/>
                <a:cs typeface="Courier New" pitchFamily="49" charset="0"/>
              </a:rPr>
              <a:t>} catch (</a:t>
            </a:r>
            <a:r>
              <a:rPr lang="en-US" sz="2400" dirty="0" err="1" smtClean="0">
                <a:latin typeface="Courier New" pitchFamily="49" charset="0"/>
                <a:cs typeface="Courier New" pitchFamily="49" charset="0"/>
              </a:rPr>
              <a:t>std</a:t>
            </a:r>
            <a:r>
              <a:rPr lang="en-US" sz="2400" dirty="0" smtClean="0">
                <a:latin typeface="Courier New" pitchFamily="49" charset="0"/>
                <a:cs typeface="Courier New" pitchFamily="49" charset="0"/>
              </a:rPr>
              <a:t>::exception</a:t>
            </a:r>
            <a:r>
              <a:rPr lang="en-US" sz="2400" smtClean="0">
                <a:latin typeface="Courier New" pitchFamily="49" charset="0"/>
                <a:cs typeface="Courier New" pitchFamily="49" charset="0"/>
              </a:rPr>
              <a:t>&amp; ex) </a:t>
            </a:r>
            <a:r>
              <a:rPr lang="en-US" sz="2400" dirty="0" smtClean="0">
                <a:latin typeface="Courier New" pitchFamily="49" charset="0"/>
                <a:cs typeface="Courier New" pitchFamily="49" charset="0"/>
              </a:rPr>
              <a:t>{</a:t>
            </a:r>
          </a:p>
          <a:p>
            <a:pPr marL="595312" lvl="2" indent="0" eaLnBrk="1" hangingPunct="1">
              <a:buFont typeface="Wingdings" pitchFamily="2" charset="2"/>
              <a:buNone/>
              <a:defRPr/>
            </a:pPr>
            <a:r>
              <a:rPr lang="en-US" sz="2400" dirty="0" err="1" smtClean="0">
                <a:latin typeface="Courier New" pitchFamily="49" charset="0"/>
                <a:cs typeface="Courier New" pitchFamily="49" charset="0"/>
              </a:rPr>
              <a:t>cerr</a:t>
            </a:r>
            <a:r>
              <a:rPr lang="en-US" sz="2400" dirty="0" smtClean="0">
                <a:latin typeface="Courier New" pitchFamily="49" charset="0"/>
                <a:cs typeface="Courier New" pitchFamily="49" charset="0"/>
              </a:rPr>
              <a:t> &lt;&lt; "Fatal error occurred in </a:t>
            </a:r>
            <a:r>
              <a:rPr lang="en-US" sz="2400" dirty="0" err="1" smtClean="0">
                <a:latin typeface="Courier New" pitchFamily="49" charset="0"/>
                <a:cs typeface="Courier New" pitchFamily="49" charset="0"/>
              </a:rPr>
              <a:t>read_int</a:t>
            </a:r>
            <a:r>
              <a:rPr lang="en-US" sz="2400" dirty="0" smtClean="0">
                <a:latin typeface="Courier New" pitchFamily="49" charset="0"/>
                <a:cs typeface="Courier New" pitchFamily="49" charset="0"/>
              </a:rPr>
              <a:t>\n";</a:t>
            </a:r>
          </a:p>
          <a:p>
            <a:pPr marL="595312" lvl="2" indent="0" eaLnBrk="1" hangingPunct="1">
              <a:buFont typeface="Wingdings" pitchFamily="2" charset="2"/>
              <a:buNone/>
              <a:defRPr/>
            </a:pPr>
            <a:r>
              <a:rPr lang="en-US" sz="2400" dirty="0" err="1" smtClean="0">
                <a:latin typeface="Courier New" pitchFamily="49" charset="0"/>
                <a:cs typeface="Courier New" pitchFamily="49" charset="0"/>
              </a:rPr>
              <a:t>cerr</a:t>
            </a:r>
            <a:r>
              <a:rPr lang="en-US" sz="2400" dirty="0" smtClean="0">
                <a:latin typeface="Courier New" pitchFamily="49" charset="0"/>
                <a:cs typeface="Courier New" pitchFamily="49" charset="0"/>
              </a:rPr>
              <a:t> &lt;&lt; </a:t>
            </a:r>
            <a:r>
              <a:rPr lang="en-US" sz="2400" dirty="0" err="1" smtClean="0">
                <a:latin typeface="Courier New" pitchFamily="49" charset="0"/>
                <a:cs typeface="Courier New" pitchFamily="49" charset="0"/>
              </a:rPr>
              <a:t>ex.what</a:t>
            </a:r>
            <a:r>
              <a:rPr lang="en-US" sz="2400" dirty="0" smtClean="0">
                <a:latin typeface="Courier New" pitchFamily="49" charset="0"/>
                <a:cs typeface="Courier New" pitchFamily="49" charset="0"/>
              </a:rPr>
              <a:t>() &lt;&lt; </a:t>
            </a:r>
            <a:r>
              <a:rPr lang="en-US" sz="2400" dirty="0" err="1" smtClean="0">
                <a:latin typeface="Courier New" pitchFamily="49" charset="0"/>
                <a:cs typeface="Courier New" pitchFamily="49" charset="0"/>
              </a:rPr>
              <a:t>endl</a:t>
            </a:r>
            <a:r>
              <a:rPr lang="en-US" sz="2400" dirty="0" smtClean="0">
                <a:latin typeface="Courier New" pitchFamily="49" charset="0"/>
                <a:cs typeface="Courier New" pitchFamily="49" charset="0"/>
              </a:rPr>
              <a:t>;</a:t>
            </a:r>
          </a:p>
          <a:p>
            <a:pPr marL="595312" lvl="2" indent="0" eaLnBrk="1" hangingPunct="1">
              <a:buFont typeface="Wingdings" pitchFamily="2" charset="2"/>
              <a:buNone/>
              <a:defRPr/>
            </a:pPr>
            <a:r>
              <a:rPr lang="en-US" sz="2400" dirty="0" smtClean="0">
                <a:latin typeface="Courier New" pitchFamily="49" charset="0"/>
                <a:cs typeface="Courier New" pitchFamily="49" charset="0"/>
              </a:rPr>
              <a:t>abort();</a:t>
            </a:r>
          </a:p>
          <a:p>
            <a:pPr marL="320675" lvl="1" indent="0" eaLnBrk="1" hangingPunct="1">
              <a:buFont typeface="Wingdings 2" pitchFamily="18" charset="2"/>
              <a:buNone/>
              <a:defRPr/>
            </a:pPr>
            <a:r>
              <a:rPr lang="en-US" sz="2400" dirty="0">
                <a:latin typeface="Courier New" pitchFamily="49" charset="0"/>
                <a:cs typeface="Courier New" pitchFamily="49" charset="0"/>
              </a:rPr>
              <a:t>}</a:t>
            </a:r>
            <a:endParaRPr lang="en-US" sz="2400" dirty="0" smtClean="0">
              <a:latin typeface="Courier New" pitchFamily="49" charset="0"/>
              <a:cs typeface="Courier New" pitchFamily="49" charset="0"/>
            </a:endParaRPr>
          </a:p>
          <a:p>
            <a:pPr eaLnBrk="1" hangingPunct="1">
              <a:defRPr/>
            </a:pPr>
            <a:endParaRPr lang="en-US" dirty="0"/>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smtClean="0"/>
              <a:t>Catching All Exceptions</a:t>
            </a:r>
          </a:p>
        </p:txBody>
      </p:sp>
      <p:sp>
        <p:nvSpPr>
          <p:cNvPr id="66562"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smtClean="0"/>
              <a:t>Although all exceptions should be derived from the </a:t>
            </a:r>
            <a:r>
              <a:rPr lang="en-US" sz="2200" smtClean="0">
                <a:latin typeface="Courier New" pitchFamily="49" charset="0"/>
                <a:cs typeface="Courier New" pitchFamily="49" charset="0"/>
              </a:rPr>
              <a:t>std:exception</a:t>
            </a:r>
            <a:r>
              <a:rPr lang="en-US" sz="2200" smtClean="0"/>
              <a:t> </a:t>
            </a:r>
            <a:r>
              <a:rPr lang="en-US" sz="2700" smtClean="0"/>
              <a:t>class, there is no guarantee —exceptions may be of any type</a:t>
            </a:r>
          </a:p>
          <a:p>
            <a:pPr eaLnBrk="1" hangingPunct="1">
              <a:lnSpc>
                <a:spcPct val="90000"/>
              </a:lnSpc>
            </a:pPr>
            <a:r>
              <a:rPr lang="en-US" sz="2700" smtClean="0"/>
              <a:t>Even though we include an exception handler for </a:t>
            </a:r>
            <a:r>
              <a:rPr lang="en-US" sz="2200" smtClean="0">
                <a:solidFill>
                  <a:srgbClr val="000000"/>
                </a:solidFill>
                <a:latin typeface="Courier New" pitchFamily="49" charset="0"/>
                <a:cs typeface="Courier New" pitchFamily="49" charset="0"/>
              </a:rPr>
              <a:t>std:exception </a:t>
            </a:r>
            <a:r>
              <a:rPr lang="en-US" sz="2700" smtClean="0"/>
              <a:t>we might still have an uncaught exception</a:t>
            </a:r>
          </a:p>
          <a:p>
            <a:pPr eaLnBrk="1" hangingPunct="1">
              <a:lnSpc>
                <a:spcPct val="90000"/>
              </a:lnSpc>
            </a:pPr>
            <a:r>
              <a:rPr lang="en-US" sz="2700" smtClean="0"/>
              <a:t>C++ allows us to catch </a:t>
            </a:r>
            <a:r>
              <a:rPr lang="en-US" sz="2700" i="1" smtClean="0"/>
              <a:t>all</a:t>
            </a:r>
            <a:r>
              <a:rPr lang="en-US" sz="2700" smtClean="0"/>
              <a:t> exceptions by using </a:t>
            </a:r>
            <a:r>
              <a:rPr lang="en-US" sz="2200" smtClean="0">
                <a:solidFill>
                  <a:srgbClr val="000000"/>
                </a:solidFill>
                <a:latin typeface="Courier New" pitchFamily="49" charset="0"/>
                <a:cs typeface="Courier New" pitchFamily="49" charset="0"/>
              </a:rPr>
              <a:t>...</a:t>
            </a:r>
            <a:r>
              <a:rPr lang="en-US" sz="2700" smtClean="0"/>
              <a:t> as the exception handler parameter</a:t>
            </a:r>
          </a:p>
          <a:p>
            <a:pPr eaLnBrk="1" hangingPunct="1">
              <a:lnSpc>
                <a:spcPct val="90000"/>
              </a:lnSpc>
            </a:pPr>
            <a:r>
              <a:rPr lang="en-US" sz="2700" smtClean="0"/>
              <a:t>Unfortunately,  C++ does not provide a way to determine what exception was caught by the </a:t>
            </a:r>
            <a:r>
              <a:rPr lang="en-US" sz="3000" smtClean="0">
                <a:solidFill>
                  <a:srgbClr val="000000"/>
                </a:solidFill>
                <a:latin typeface="Courier New" pitchFamily="49" charset="0"/>
                <a:cs typeface="Courier New" pitchFamily="49" charset="0"/>
              </a:rPr>
              <a:t>...</a:t>
            </a:r>
            <a:r>
              <a:rPr lang="en-US" sz="2700" smtClean="0"/>
              <a:t> parameter</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lstStyle/>
          <a:p>
            <a:pPr eaLnBrk="1" hangingPunct="1"/>
            <a:r>
              <a:rPr lang="en-US" smtClean="0"/>
              <a:t>Catching All Exceptions (cont.)</a:t>
            </a:r>
          </a:p>
        </p:txBody>
      </p:sp>
      <p:sp>
        <p:nvSpPr>
          <p:cNvPr id="3" name="Content Placeholder 2"/>
          <p:cNvSpPr>
            <a:spLocks noGrp="1"/>
          </p:cNvSpPr>
          <p:nvPr>
            <p:ph sz="quarter" idx="1"/>
          </p:nvPr>
        </p:nvSpPr>
        <p:spPr>
          <a:xfrm>
            <a:off x="612775" y="1600200"/>
            <a:ext cx="8153400" cy="4876800"/>
          </a:xfrm>
        </p:spPr>
        <p:txBody>
          <a:bodyPr/>
          <a:lstStyle/>
          <a:p>
            <a:pPr marL="320675" lvl="1" indent="0" eaLnBrk="1" hangingPunct="1">
              <a:buFont typeface="Wingdings 2" pitchFamily="18" charset="2"/>
              <a:buNone/>
              <a:defRPr/>
            </a:pPr>
            <a:r>
              <a:rPr lang="en-US" sz="1900" dirty="0">
                <a:latin typeface="Courier New" pitchFamily="49" charset="0"/>
                <a:cs typeface="Courier New" pitchFamily="49" charset="0"/>
              </a:rPr>
              <a:t>try {</a:t>
            </a:r>
          </a:p>
          <a:p>
            <a:pPr marL="595312" lvl="2" indent="0" eaLnBrk="1" hangingPunct="1">
              <a:buFont typeface="Wingdings" pitchFamily="2" charset="2"/>
              <a:buNone/>
              <a:defRPr/>
            </a:pPr>
            <a:r>
              <a:rPr lang="en-US" sz="1900" dirty="0">
                <a:latin typeface="Courier New" pitchFamily="49" charset="0"/>
                <a:cs typeface="Courier New" pitchFamily="49" charset="0"/>
              </a:rPr>
              <a:t>age = </a:t>
            </a:r>
            <a:r>
              <a:rPr lang="en-US" sz="1900" dirty="0" err="1">
                <a:latin typeface="Courier New" pitchFamily="49" charset="0"/>
                <a:cs typeface="Courier New" pitchFamily="49" charset="0"/>
              </a:rPr>
              <a:t>read_int</a:t>
            </a:r>
            <a:r>
              <a:rPr lang="en-US" sz="1900" dirty="0">
                <a:latin typeface="Courier New" pitchFamily="49" charset="0"/>
                <a:cs typeface="Courier New" pitchFamily="49" charset="0"/>
              </a:rPr>
              <a:t>("Enter your age: ");</a:t>
            </a:r>
          </a:p>
          <a:p>
            <a:pPr marL="320675" lvl="1" indent="0" eaLnBrk="1" hangingPunct="1">
              <a:buFont typeface="Wingdings 2" pitchFamily="18" charset="2"/>
              <a:buNone/>
              <a:defRPr/>
            </a:pPr>
            <a:r>
              <a:rPr lang="en-US" sz="1900" dirty="0">
                <a:latin typeface="Courier New" pitchFamily="49" charset="0"/>
                <a:cs typeface="Courier New" pitchFamily="49" charset="0"/>
              </a:rPr>
              <a:t>} catch (</a:t>
            </a:r>
            <a:r>
              <a:rPr lang="en-US" sz="1900" dirty="0" err="1">
                <a:latin typeface="Courier New" pitchFamily="49" charset="0"/>
                <a:cs typeface="Courier New" pitchFamily="49" charset="0"/>
              </a:rPr>
              <a:t>std</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ios_base</a:t>
            </a:r>
            <a:r>
              <a:rPr lang="en-US" sz="1900" dirty="0">
                <a:latin typeface="Courier New" pitchFamily="49" charset="0"/>
                <a:cs typeface="Courier New" pitchFamily="49" charset="0"/>
              </a:rPr>
              <a:t>::failure&amp; f) {</a:t>
            </a:r>
          </a:p>
          <a:p>
            <a:pPr marL="595312" lvl="2" indent="0" eaLnBrk="1" hangingPunct="1">
              <a:buFont typeface="Wingdings" pitchFamily="2" charset="2"/>
              <a:buNone/>
              <a:defRPr/>
            </a:pPr>
            <a:r>
              <a:rPr lang="en-US" sz="1900" dirty="0" err="1">
                <a:latin typeface="Courier New" pitchFamily="49" charset="0"/>
                <a:cs typeface="Courier New" pitchFamily="49" charset="0"/>
              </a:rPr>
              <a:t>cerr</a:t>
            </a:r>
            <a:r>
              <a:rPr lang="en-US" sz="1900" dirty="0">
                <a:latin typeface="Courier New" pitchFamily="49" charset="0"/>
                <a:cs typeface="Courier New" pitchFamily="49" charset="0"/>
              </a:rPr>
              <a:t> &lt;&lt; "Invalid number format input\n";</a:t>
            </a:r>
          </a:p>
          <a:p>
            <a:pPr marL="595312" lvl="2" indent="0" eaLnBrk="1" hangingPunct="1">
              <a:buFont typeface="Wingdings" pitchFamily="2" charset="2"/>
              <a:buNone/>
              <a:defRPr/>
            </a:pPr>
            <a:r>
              <a:rPr lang="en-US" sz="1900" dirty="0">
                <a:latin typeface="Courier New" pitchFamily="49" charset="0"/>
                <a:cs typeface="Courier New" pitchFamily="49" charset="0"/>
              </a:rPr>
              <a:t>age = DEFAULT_AGE;</a:t>
            </a:r>
          </a:p>
          <a:p>
            <a:pPr marL="320675" lvl="1" indent="0" eaLnBrk="1" hangingPunct="1">
              <a:buFont typeface="Wingdings 2" pitchFamily="18" charset="2"/>
              <a:buNone/>
              <a:defRPr/>
            </a:pPr>
            <a:r>
              <a:rPr lang="en-US" sz="1900" dirty="0">
                <a:latin typeface="Courier New" pitchFamily="49" charset="0"/>
                <a:cs typeface="Courier New" pitchFamily="49" charset="0"/>
              </a:rPr>
              <a:t>} catch (</a:t>
            </a:r>
            <a:r>
              <a:rPr lang="en-US" sz="1900" dirty="0" err="1">
                <a:latin typeface="Courier New" pitchFamily="49" charset="0"/>
                <a:cs typeface="Courier New" pitchFamily="49" charset="0"/>
              </a:rPr>
              <a:t>std</a:t>
            </a:r>
            <a:r>
              <a:rPr lang="en-US" sz="1900" dirty="0">
                <a:latin typeface="Courier New" pitchFamily="49" charset="0"/>
                <a:cs typeface="Courier New" pitchFamily="49" charset="0"/>
              </a:rPr>
              <a:t>::exception</a:t>
            </a:r>
            <a:r>
              <a:rPr lang="en-US" sz="1900">
                <a:latin typeface="Courier New" pitchFamily="49" charset="0"/>
                <a:cs typeface="Courier New" pitchFamily="49" charset="0"/>
              </a:rPr>
              <a:t>&amp; </a:t>
            </a:r>
            <a:r>
              <a:rPr lang="en-US" sz="1900" smtClean="0">
                <a:latin typeface="Courier New" pitchFamily="49" charset="0"/>
                <a:cs typeface="Courier New" pitchFamily="49" charset="0"/>
              </a:rPr>
              <a:t>ex) </a:t>
            </a:r>
            <a:r>
              <a:rPr lang="en-US" sz="1900" dirty="0">
                <a:latin typeface="Courier New" pitchFamily="49" charset="0"/>
                <a:cs typeface="Courier New" pitchFamily="49" charset="0"/>
              </a:rPr>
              <a:t>{</a:t>
            </a:r>
          </a:p>
          <a:p>
            <a:pPr marL="595312" lvl="2" indent="0" eaLnBrk="1" hangingPunct="1">
              <a:buFont typeface="Wingdings" pitchFamily="2" charset="2"/>
              <a:buNone/>
              <a:defRPr/>
            </a:pPr>
            <a:r>
              <a:rPr lang="en-US" sz="1900" dirty="0" err="1">
                <a:latin typeface="Courier New" pitchFamily="49" charset="0"/>
                <a:cs typeface="Courier New" pitchFamily="49" charset="0"/>
              </a:rPr>
              <a:t>cerr</a:t>
            </a:r>
            <a:r>
              <a:rPr lang="en-US" sz="1900" dirty="0">
                <a:latin typeface="Courier New" pitchFamily="49" charset="0"/>
                <a:cs typeface="Courier New" pitchFamily="49" charset="0"/>
              </a:rPr>
              <a:t> &lt;&lt; "Fatal error occurred in </a:t>
            </a:r>
            <a:r>
              <a:rPr lang="en-US" sz="1900" dirty="0" err="1">
                <a:latin typeface="Courier New" pitchFamily="49" charset="0"/>
                <a:cs typeface="Courier New" pitchFamily="49" charset="0"/>
              </a:rPr>
              <a:t>read_int</a:t>
            </a:r>
            <a:r>
              <a:rPr lang="en-US" sz="1900" dirty="0">
                <a:latin typeface="Courier New" pitchFamily="49" charset="0"/>
                <a:cs typeface="Courier New" pitchFamily="49" charset="0"/>
              </a:rPr>
              <a:t>\n";</a:t>
            </a:r>
          </a:p>
          <a:p>
            <a:pPr marL="595312" lvl="2" indent="0" eaLnBrk="1" hangingPunct="1">
              <a:buFont typeface="Wingdings" pitchFamily="2" charset="2"/>
              <a:buNone/>
              <a:defRPr/>
            </a:pPr>
            <a:r>
              <a:rPr lang="en-US" sz="1900" dirty="0" err="1">
                <a:latin typeface="Courier New" pitchFamily="49" charset="0"/>
                <a:cs typeface="Courier New" pitchFamily="49" charset="0"/>
              </a:rPr>
              <a:t>cerr</a:t>
            </a:r>
            <a:r>
              <a:rPr lang="en-US" sz="1900" dirty="0">
                <a:latin typeface="Courier New" pitchFamily="49" charset="0"/>
                <a:cs typeface="Courier New" pitchFamily="49" charset="0"/>
              </a:rPr>
              <a:t> &lt;&lt; </a:t>
            </a:r>
            <a:r>
              <a:rPr lang="en-US" sz="1900" dirty="0" err="1">
                <a:latin typeface="Courier New" pitchFamily="49" charset="0"/>
                <a:cs typeface="Courier New" pitchFamily="49" charset="0"/>
              </a:rPr>
              <a:t>ex.what</a:t>
            </a:r>
            <a:r>
              <a:rPr lang="en-US" sz="1900" dirty="0">
                <a:latin typeface="Courier New" pitchFamily="49" charset="0"/>
                <a:cs typeface="Courier New" pitchFamily="49" charset="0"/>
              </a:rPr>
              <a:t>() &lt;&lt; </a:t>
            </a:r>
            <a:r>
              <a:rPr lang="en-US" sz="1900" dirty="0" err="1">
                <a:latin typeface="Courier New" pitchFamily="49" charset="0"/>
                <a:cs typeface="Courier New" pitchFamily="49" charset="0"/>
              </a:rPr>
              <a:t>endl</a:t>
            </a:r>
            <a:r>
              <a:rPr lang="en-US" sz="1900" dirty="0">
                <a:latin typeface="Courier New" pitchFamily="49" charset="0"/>
                <a:cs typeface="Courier New" pitchFamily="49" charset="0"/>
              </a:rPr>
              <a:t>;</a:t>
            </a:r>
          </a:p>
          <a:p>
            <a:pPr marL="595312" lvl="2" indent="0" eaLnBrk="1" hangingPunct="1">
              <a:buFont typeface="Wingdings" pitchFamily="2" charset="2"/>
              <a:buNone/>
              <a:defRPr/>
            </a:pPr>
            <a:r>
              <a:rPr lang="en-US" sz="1900" dirty="0">
                <a:latin typeface="Courier New" pitchFamily="49" charset="0"/>
                <a:cs typeface="Courier New" pitchFamily="49" charset="0"/>
              </a:rPr>
              <a:t>abort();</a:t>
            </a:r>
          </a:p>
          <a:p>
            <a:pPr marL="320675" lvl="1" indent="0" eaLnBrk="1" hangingPunct="1">
              <a:buFont typeface="Wingdings 2" pitchFamily="18" charset="2"/>
              <a:buNone/>
              <a:defRPr/>
            </a:pPr>
            <a:r>
              <a:rPr lang="en-US" sz="1900" dirty="0" smtClean="0">
                <a:latin typeface="Courier New" pitchFamily="49" charset="0"/>
                <a:cs typeface="Courier New" pitchFamily="49" charset="0"/>
              </a:rPr>
              <a:t>} </a:t>
            </a:r>
            <a:r>
              <a:rPr lang="en-US" sz="1900" b="1" dirty="0" smtClean="0">
                <a:solidFill>
                  <a:schemeClr val="accent6"/>
                </a:solidFill>
                <a:latin typeface="Courier New" pitchFamily="49" charset="0"/>
                <a:cs typeface="Courier New" pitchFamily="49" charset="0"/>
              </a:rPr>
              <a:t>catch (...) {</a:t>
            </a:r>
          </a:p>
          <a:p>
            <a:pPr marL="595312" lvl="2" indent="0" eaLnBrk="1" hangingPunct="1">
              <a:buFont typeface="Wingdings" pitchFamily="2" charset="2"/>
              <a:buNone/>
              <a:defRPr/>
            </a:pPr>
            <a:r>
              <a:rPr lang="en-US" sz="1900" b="1" dirty="0" err="1" smtClean="0">
                <a:solidFill>
                  <a:schemeClr val="accent6"/>
                </a:solidFill>
                <a:latin typeface="Courier New" pitchFamily="49" charset="0"/>
                <a:cs typeface="Courier New" pitchFamily="49" charset="0"/>
              </a:rPr>
              <a:t>cerr</a:t>
            </a:r>
            <a:r>
              <a:rPr lang="en-US" sz="1900" b="1" dirty="0" smtClean="0">
                <a:solidFill>
                  <a:schemeClr val="accent6"/>
                </a:solidFill>
                <a:latin typeface="Courier New" pitchFamily="49" charset="0"/>
                <a:cs typeface="Courier New" pitchFamily="49" charset="0"/>
              </a:rPr>
              <a:t> &lt;&lt; </a:t>
            </a:r>
            <a:r>
              <a:rPr lang="en-US" sz="1800" b="1" dirty="0" smtClean="0">
                <a:solidFill>
                  <a:schemeClr val="accent6"/>
                </a:solidFill>
                <a:latin typeface="Courier New" pitchFamily="49" charset="0"/>
                <a:cs typeface="Courier New" pitchFamily="49" charset="0"/>
              </a:rPr>
              <a:t>"Undefined exception occurred in </a:t>
            </a:r>
            <a:r>
              <a:rPr lang="en-US" sz="1800" b="1" dirty="0" err="1" smtClean="0">
                <a:solidFill>
                  <a:schemeClr val="accent6"/>
                </a:solidFill>
                <a:latin typeface="Courier New" pitchFamily="49" charset="0"/>
                <a:cs typeface="Courier New" pitchFamily="49" charset="0"/>
              </a:rPr>
              <a:t>read_int</a:t>
            </a:r>
            <a:r>
              <a:rPr lang="en-US" sz="1800" b="1" dirty="0" smtClean="0">
                <a:solidFill>
                  <a:schemeClr val="accent6"/>
                </a:solidFill>
                <a:latin typeface="Courier New" pitchFamily="49" charset="0"/>
                <a:cs typeface="Courier New" pitchFamily="49" charset="0"/>
              </a:rPr>
              <a:t>\n";</a:t>
            </a:r>
            <a:endParaRPr lang="en-US" sz="1900" b="1" dirty="0" smtClean="0">
              <a:solidFill>
                <a:schemeClr val="accent6"/>
              </a:solidFill>
              <a:latin typeface="Courier New" pitchFamily="49" charset="0"/>
              <a:cs typeface="Courier New" pitchFamily="49" charset="0"/>
            </a:endParaRPr>
          </a:p>
          <a:p>
            <a:pPr marL="595312" lvl="2" indent="0" eaLnBrk="1" hangingPunct="1">
              <a:buFont typeface="Wingdings" pitchFamily="2" charset="2"/>
              <a:buNone/>
              <a:defRPr/>
            </a:pPr>
            <a:r>
              <a:rPr lang="en-US" sz="1900" b="1" dirty="0" smtClean="0">
                <a:solidFill>
                  <a:schemeClr val="accent6"/>
                </a:solidFill>
                <a:latin typeface="Courier New" pitchFamily="49" charset="0"/>
                <a:cs typeface="Courier New" pitchFamily="49" charset="0"/>
              </a:rPr>
              <a:t>abort();</a:t>
            </a:r>
          </a:p>
          <a:p>
            <a:pPr marL="320675" lvl="1" indent="0" eaLnBrk="1" hangingPunct="1">
              <a:buFont typeface="Wingdings 2" pitchFamily="18" charset="2"/>
              <a:buNone/>
              <a:defRPr/>
            </a:pPr>
            <a:r>
              <a:rPr lang="en-US" sz="1900" b="1" dirty="0" smtClean="0">
                <a:solidFill>
                  <a:schemeClr val="accent6"/>
                </a:solidFill>
                <a:latin typeface="Courier New" pitchFamily="49" charset="0"/>
                <a:cs typeface="Courier New" pitchFamily="49" charset="0"/>
              </a:rPr>
              <a:t>}</a:t>
            </a:r>
            <a:endParaRPr lang="en-US" sz="1900" b="1" dirty="0">
              <a:solidFill>
                <a:schemeClr val="accent6"/>
              </a:solidFill>
              <a:latin typeface="Courier New" pitchFamily="49" charset="0"/>
              <a:cs typeface="Courier New" pitchFamily="49" charset="0"/>
            </a:endParaRPr>
          </a:p>
          <a:p>
            <a:pPr eaLnBrk="1" hangingPunct="1">
              <a:defRPr/>
            </a:pPr>
            <a:endParaRPr lang="en-US"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5"/>
          <p:cNvSpPr>
            <a:spLocks noGrp="1"/>
          </p:cNvSpPr>
          <p:nvPr>
            <p:ph type="body" idx="1"/>
          </p:nvPr>
        </p:nvSpPr>
        <p:spPr/>
        <p:txBody>
          <a:bodyPr/>
          <a:lstStyle/>
          <a:p>
            <a:pPr eaLnBrk="1" hangingPunct="1"/>
            <a:r>
              <a:rPr lang="en-US" smtClean="0"/>
              <a:t>Section 2.3</a:t>
            </a:r>
          </a:p>
        </p:txBody>
      </p:sp>
      <p:sp>
        <p:nvSpPr>
          <p:cNvPr id="68610" name="Title 4"/>
          <p:cNvSpPr>
            <a:spLocks noGrp="1"/>
          </p:cNvSpPr>
          <p:nvPr>
            <p:ph type="title"/>
          </p:nvPr>
        </p:nvSpPr>
        <p:spPr/>
        <p:txBody>
          <a:bodyPr/>
          <a:lstStyle/>
          <a:p>
            <a:pPr eaLnBrk="1" hangingPunct="1"/>
            <a:r>
              <a:rPr lang="en-US" smtClean="0"/>
              <a:t>Testing Programs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612775" y="228600"/>
            <a:ext cx="8153400" cy="990600"/>
          </a:xfrm>
        </p:spPr>
        <p:txBody>
          <a:bodyPr/>
          <a:lstStyle/>
          <a:p>
            <a:pPr eaLnBrk="1" hangingPunct="1"/>
            <a:r>
              <a:rPr lang="en-US" smtClean="0"/>
              <a:t>Testing Programs</a:t>
            </a:r>
          </a:p>
        </p:txBody>
      </p:sp>
      <p:sp>
        <p:nvSpPr>
          <p:cNvPr id="69634" name="Content Placeholder 4"/>
          <p:cNvSpPr>
            <a:spLocks noGrp="1"/>
          </p:cNvSpPr>
          <p:nvPr>
            <p:ph sz="quarter" idx="1"/>
          </p:nvPr>
        </p:nvSpPr>
        <p:spPr>
          <a:xfrm>
            <a:off x="612775" y="1600200"/>
            <a:ext cx="8153400" cy="4876800"/>
          </a:xfrm>
        </p:spPr>
        <p:txBody>
          <a:bodyPr/>
          <a:lstStyle/>
          <a:p>
            <a:pPr eaLnBrk="1" hangingPunct="1"/>
            <a:r>
              <a:rPr lang="en-US" smtClean="0"/>
              <a:t>Even after all syntax and run-time errors are removed and a program executes through to normal completion, there is a possibly that undetected logic errors exist</a:t>
            </a:r>
          </a:p>
          <a:p>
            <a:pPr eaLnBrk="1" hangingPunct="1"/>
            <a:r>
              <a:rPr lang="en-US" smtClean="0"/>
              <a:t>The "best" kind of logic error is one that occurs in an area of the program that always runs</a:t>
            </a:r>
          </a:p>
          <a:p>
            <a:pPr eaLnBrk="1" hangingPunct="1"/>
            <a:r>
              <a:rPr lang="en-US" smtClean="0"/>
              <a:t>The "worst" kind is in an obscure part of the code that is executed infrequently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12775" y="228600"/>
            <a:ext cx="8153400" cy="990600"/>
          </a:xfrm>
        </p:spPr>
        <p:txBody>
          <a:bodyPr/>
          <a:lstStyle/>
          <a:p>
            <a:pPr eaLnBrk="1" hangingPunct="1"/>
            <a:r>
              <a:rPr lang="en-US" smtClean="0"/>
              <a:t>Structured Walkthroughs</a:t>
            </a:r>
          </a:p>
        </p:txBody>
      </p:sp>
      <p:sp>
        <p:nvSpPr>
          <p:cNvPr id="70658" name="Content Placeholder 2"/>
          <p:cNvSpPr>
            <a:spLocks noGrp="1"/>
          </p:cNvSpPr>
          <p:nvPr>
            <p:ph sz="quarter" idx="1"/>
          </p:nvPr>
        </p:nvSpPr>
        <p:spPr>
          <a:xfrm>
            <a:off x="612775" y="1600200"/>
            <a:ext cx="8153400" cy="4876800"/>
          </a:xfrm>
        </p:spPr>
        <p:txBody>
          <a:bodyPr/>
          <a:lstStyle/>
          <a:p>
            <a:pPr eaLnBrk="1" hangingPunct="1"/>
            <a:r>
              <a:rPr lang="en-US" smtClean="0"/>
              <a:t>Most logic errors surface during the design phase and are the result of incorrect algorithms </a:t>
            </a:r>
          </a:p>
          <a:p>
            <a:pPr lvl="1" eaLnBrk="1" hangingPunct="1"/>
            <a:r>
              <a:rPr lang="en-US" smtClean="0"/>
              <a:t>Some may result from typographical errors that do not cause syntax or run-time errors</a:t>
            </a:r>
          </a:p>
          <a:p>
            <a:pPr eaLnBrk="1" hangingPunct="1"/>
            <a:r>
              <a:rPr lang="en-US" smtClean="0"/>
              <a:t>Checking the algorithm carefully before implementing it helps avoid logic errors</a:t>
            </a:r>
          </a:p>
          <a:p>
            <a:pPr eaLnBrk="1" hangingPunct="1"/>
            <a:r>
              <a:rPr lang="en-US" smtClean="0"/>
              <a:t>After implementation, we can hand-trace the algorithm, carefully simulate the execution of each step, and then compare its result to the execution result</a:t>
            </a:r>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12775" y="228600"/>
            <a:ext cx="8153400" cy="990600"/>
          </a:xfrm>
        </p:spPr>
        <p:txBody>
          <a:bodyPr/>
          <a:lstStyle/>
          <a:p>
            <a:pPr eaLnBrk="1" hangingPunct="1"/>
            <a:r>
              <a:rPr lang="en-US" smtClean="0"/>
              <a:t>Structured Walkthroughs (cont.)</a:t>
            </a:r>
          </a:p>
        </p:txBody>
      </p:sp>
      <p:sp>
        <p:nvSpPr>
          <p:cNvPr id="71682" name="Content Placeholder 2"/>
          <p:cNvSpPr>
            <a:spLocks noGrp="1"/>
          </p:cNvSpPr>
          <p:nvPr>
            <p:ph sz="quarter" idx="1"/>
          </p:nvPr>
        </p:nvSpPr>
        <p:spPr>
          <a:xfrm>
            <a:off x="612775" y="1600200"/>
            <a:ext cx="8153400" cy="4876800"/>
          </a:xfrm>
        </p:spPr>
        <p:txBody>
          <a:bodyPr/>
          <a:lstStyle/>
          <a:p>
            <a:pPr eaLnBrk="1" hangingPunct="1"/>
            <a:r>
              <a:rPr lang="en-US" smtClean="0"/>
              <a:t>A </a:t>
            </a:r>
            <a:r>
              <a:rPr lang="en-US" i="1" smtClean="0"/>
              <a:t>structured walkthrough</a:t>
            </a:r>
            <a:r>
              <a:rPr lang="en-US" smtClean="0"/>
              <a:t> is when a designer explains the algorithm or program to other team members and simulates its execution with other team members looking on</a:t>
            </a:r>
          </a:p>
          <a:p>
            <a:pPr eaLnBrk="1" hangingPunct="1"/>
            <a:r>
              <a:rPr lang="en-US" smtClean="0"/>
              <a:t>Structured walkthroughs help avoid having the designer overlook a problem because he or she over-anticipates what the steps should do</a:t>
            </a:r>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12775" y="228600"/>
            <a:ext cx="8153400" cy="990600"/>
          </a:xfrm>
        </p:spPr>
        <p:txBody>
          <a:bodyPr/>
          <a:lstStyle/>
          <a:p>
            <a:pPr eaLnBrk="1" hangingPunct="1"/>
            <a:r>
              <a:rPr lang="en-US" smtClean="0"/>
              <a:t>Levels and Types of Testing</a:t>
            </a:r>
          </a:p>
        </p:txBody>
      </p:sp>
      <p:sp>
        <p:nvSpPr>
          <p:cNvPr id="72706" name="Content Placeholder 2"/>
          <p:cNvSpPr>
            <a:spLocks noGrp="1"/>
          </p:cNvSpPr>
          <p:nvPr>
            <p:ph sz="quarter" idx="1"/>
          </p:nvPr>
        </p:nvSpPr>
        <p:spPr>
          <a:xfrm>
            <a:off x="612775" y="1600200"/>
            <a:ext cx="8153400" cy="4876800"/>
          </a:xfrm>
        </p:spPr>
        <p:txBody>
          <a:bodyPr/>
          <a:lstStyle/>
          <a:p>
            <a:pPr eaLnBrk="1" hangingPunct="1"/>
            <a:r>
              <a:rPr lang="en-US" smtClean="0"/>
              <a:t>Testing is the process of exercising a program (or part of a program) under controlled conditions and verifying that the results are as expected</a:t>
            </a:r>
          </a:p>
          <a:p>
            <a:pPr eaLnBrk="1" hangingPunct="1"/>
            <a:r>
              <a:rPr lang="en-US" smtClean="0"/>
              <a:t>The more thorough the testing, the greater the likelihood that any defects will be found</a:t>
            </a:r>
          </a:p>
          <a:p>
            <a:pPr eaLnBrk="1" hangingPunct="1"/>
            <a:r>
              <a:rPr lang="en-US" smtClean="0"/>
              <a:t>Because the number of test cases required to test all possible inputs and states in which each function in a complex program may execute can be prohibitively large, it is impossible to guarantee the absence of all defects in such a program</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73730"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500" smtClean="0"/>
              <a:t>Testing usually is done at the following levels:</a:t>
            </a:r>
          </a:p>
          <a:p>
            <a:pPr lvl="1" eaLnBrk="1" hangingPunct="1">
              <a:lnSpc>
                <a:spcPct val="80000"/>
              </a:lnSpc>
            </a:pPr>
            <a:r>
              <a:rPr lang="en-US" sz="2200" i="1" smtClean="0"/>
              <a:t>Unit Testing</a:t>
            </a:r>
            <a:r>
              <a:rPr lang="en-US" sz="2200" smtClean="0"/>
              <a:t> –the smallest testable piece of software; in object oriented design, this will be either a function or a class</a:t>
            </a:r>
          </a:p>
          <a:p>
            <a:pPr lvl="1" eaLnBrk="1" hangingPunct="1">
              <a:lnSpc>
                <a:spcPct val="80000"/>
              </a:lnSpc>
            </a:pPr>
            <a:r>
              <a:rPr lang="en-US" sz="2200" i="1" smtClean="0"/>
              <a:t>Integration testing</a:t>
            </a:r>
            <a:r>
              <a:rPr lang="en-US" sz="2200" smtClean="0"/>
              <a:t>—testing the interactions among units; this may involve testing interactions among functions in a class but generally involves testing interactions among several classes</a:t>
            </a:r>
          </a:p>
          <a:p>
            <a:pPr lvl="1" eaLnBrk="1" hangingPunct="1">
              <a:lnSpc>
                <a:spcPct val="80000"/>
              </a:lnSpc>
            </a:pPr>
            <a:r>
              <a:rPr lang="en-US" sz="2200" i="1" smtClean="0"/>
              <a:t>System testing</a:t>
            </a:r>
            <a:r>
              <a:rPr lang="en-US" sz="2200" smtClean="0"/>
              <a:t>—testing the whole program in the context in which it will be used; a program is generally part of a collection of other programs and hardware called a system; sometimes a program will work correctly until some other software is loaded onto the system</a:t>
            </a:r>
          </a:p>
          <a:p>
            <a:pPr lvl="1" eaLnBrk="1" hangingPunct="1">
              <a:lnSpc>
                <a:spcPct val="80000"/>
              </a:lnSpc>
            </a:pPr>
            <a:r>
              <a:rPr lang="en-US" sz="2200" i="1" smtClean="0"/>
              <a:t>Acceptance testing</a:t>
            </a:r>
            <a:r>
              <a:rPr lang="en-US" sz="2200" smtClean="0"/>
              <a:t>—system testing designed to show that the program meets its functional requirements; this generally involves the use of the system in the real environment or as close to the real environment as possible</a:t>
            </a:r>
          </a:p>
          <a:p>
            <a:pPr lvl="1" eaLnBrk="1" hangingPunct="1">
              <a:lnSpc>
                <a:spcPct val="80000"/>
              </a:lnSpc>
            </a:pPr>
            <a:endParaRPr lang="en-US" sz="2200" i="1"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612775" y="228600"/>
            <a:ext cx="8153400" cy="990600"/>
          </a:xfrm>
        </p:spPr>
        <p:txBody>
          <a:bodyPr/>
          <a:lstStyle/>
          <a:p>
            <a:pPr eaLnBrk="1" hangingPunct="1"/>
            <a:r>
              <a:rPr lang="en-US" smtClean="0"/>
              <a:t>Program Defects and "Bugs" (cont.)</a:t>
            </a:r>
          </a:p>
        </p:txBody>
      </p:sp>
      <p:sp>
        <p:nvSpPr>
          <p:cNvPr id="19458" name="Content Placeholder 4"/>
          <p:cNvSpPr>
            <a:spLocks noGrp="1"/>
          </p:cNvSpPr>
          <p:nvPr>
            <p:ph sz="quarter" idx="1"/>
          </p:nvPr>
        </p:nvSpPr>
        <p:spPr>
          <a:xfrm>
            <a:off x="612775" y="1600200"/>
            <a:ext cx="8153400" cy="4876800"/>
          </a:xfrm>
        </p:spPr>
        <p:txBody>
          <a:bodyPr/>
          <a:lstStyle/>
          <a:p>
            <a:pPr eaLnBrk="1" hangingPunct="1">
              <a:lnSpc>
                <a:spcPct val="80000"/>
              </a:lnSpc>
            </a:pPr>
            <a:r>
              <a:rPr lang="en-US" sz="2700" smtClean="0"/>
              <a:t>The term "bug" is used to refer to a software defect, but many professionals feel that the term "bug" trivializes defects that can have serious consequences</a:t>
            </a:r>
          </a:p>
          <a:p>
            <a:pPr eaLnBrk="1" hangingPunct="1">
              <a:lnSpc>
                <a:spcPct val="80000"/>
              </a:lnSpc>
            </a:pPr>
            <a:r>
              <a:rPr lang="en-US" sz="2700" i="1" smtClean="0"/>
              <a:t>Debugging</a:t>
            </a:r>
            <a:r>
              <a:rPr lang="en-US" sz="2700" smtClean="0"/>
              <a:t> is a commonly used term for removing defects</a:t>
            </a:r>
          </a:p>
          <a:p>
            <a:pPr eaLnBrk="1" hangingPunct="1">
              <a:lnSpc>
                <a:spcPct val="80000"/>
              </a:lnSpc>
            </a:pPr>
            <a:r>
              <a:rPr lang="en-US" sz="2700" smtClean="0"/>
              <a:t>A </a:t>
            </a:r>
            <a:r>
              <a:rPr lang="en-US" sz="2700" i="1" smtClean="0"/>
              <a:t>debugger</a:t>
            </a:r>
            <a:r>
              <a:rPr lang="en-US" sz="2700" smtClean="0"/>
              <a:t> is a testing tool that helps find defects</a:t>
            </a:r>
          </a:p>
          <a:p>
            <a:pPr eaLnBrk="1" hangingPunct="1">
              <a:lnSpc>
                <a:spcPct val="80000"/>
              </a:lnSpc>
            </a:pPr>
            <a:r>
              <a:rPr lang="en-US" sz="2700" smtClean="0"/>
              <a:t>It is much easier to eliminate defects by careful design than through testing</a:t>
            </a:r>
          </a:p>
          <a:p>
            <a:pPr eaLnBrk="1" hangingPunct="1">
              <a:lnSpc>
                <a:spcPct val="80000"/>
              </a:lnSpc>
            </a:pPr>
            <a:r>
              <a:rPr lang="en-US" sz="2700" smtClean="0"/>
              <a:t>You may encounter three kinds of defects or errors</a:t>
            </a:r>
          </a:p>
          <a:p>
            <a:pPr lvl="1" eaLnBrk="1" hangingPunct="1">
              <a:lnSpc>
                <a:spcPct val="80000"/>
              </a:lnSpc>
            </a:pPr>
            <a:r>
              <a:rPr lang="en-US" sz="2400" smtClean="0"/>
              <a:t>Syntax errors</a:t>
            </a:r>
          </a:p>
          <a:p>
            <a:pPr lvl="1" eaLnBrk="1" hangingPunct="1">
              <a:lnSpc>
                <a:spcPct val="80000"/>
              </a:lnSpc>
            </a:pPr>
            <a:r>
              <a:rPr lang="en-US" sz="2400" smtClean="0"/>
              <a:t>Run-time errors or exceptions</a:t>
            </a:r>
          </a:p>
          <a:p>
            <a:pPr lvl="1" eaLnBrk="1" hangingPunct="1">
              <a:lnSpc>
                <a:spcPct val="80000"/>
              </a:lnSpc>
            </a:pPr>
            <a:r>
              <a:rPr lang="en-US" sz="2400" smtClean="0"/>
              <a:t>Logic errors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74754" name="Content Placeholder 2"/>
          <p:cNvSpPr>
            <a:spLocks noGrp="1"/>
          </p:cNvSpPr>
          <p:nvPr>
            <p:ph sz="quarter" idx="1"/>
          </p:nvPr>
        </p:nvSpPr>
        <p:spPr>
          <a:xfrm>
            <a:off x="612775" y="1600200"/>
            <a:ext cx="8153400" cy="4876800"/>
          </a:xfrm>
        </p:spPr>
        <p:txBody>
          <a:bodyPr/>
          <a:lstStyle/>
          <a:p>
            <a:pPr eaLnBrk="1" hangingPunct="1"/>
            <a:r>
              <a:rPr lang="en-US" smtClean="0"/>
              <a:t>There are two types of testing:</a:t>
            </a:r>
          </a:p>
          <a:p>
            <a:pPr marL="881063" lvl="1" indent="-514350" eaLnBrk="1" hangingPunct="1">
              <a:buFont typeface="Tw Cen MT" pitchFamily="34" charset="0"/>
              <a:buAutoNum type="arabicPeriod"/>
            </a:pPr>
            <a:r>
              <a:rPr lang="en-US" i="1" smtClean="0"/>
              <a:t>Black-box testing</a:t>
            </a:r>
            <a:endParaRPr lang="en-US" smtClean="0"/>
          </a:p>
          <a:p>
            <a:pPr lvl="2" eaLnBrk="1" hangingPunct="1"/>
            <a:r>
              <a:rPr lang="en-US" smtClean="0"/>
              <a:t>also called </a:t>
            </a:r>
            <a:r>
              <a:rPr lang="en-US" i="1" smtClean="0"/>
              <a:t>closed-box testing</a:t>
            </a:r>
            <a:r>
              <a:rPr lang="en-US" smtClean="0"/>
              <a:t> or </a:t>
            </a:r>
            <a:r>
              <a:rPr lang="en-US" i="1" smtClean="0"/>
              <a:t>functional testing</a:t>
            </a:r>
          </a:p>
          <a:p>
            <a:pPr lvl="2" eaLnBrk="1" hangingPunct="1"/>
            <a:r>
              <a:rPr lang="en-US" smtClean="0"/>
              <a:t>tests the item (function, class, or program) based on its interfaces and functional requirements</a:t>
            </a:r>
          </a:p>
          <a:p>
            <a:pPr lvl="2" eaLnBrk="1" hangingPunct="1"/>
            <a:r>
              <a:rPr lang="en-US" smtClean="0"/>
              <a:t>input parameters are varied over their allowed range and the results are compared against independently calculated results</a:t>
            </a:r>
          </a:p>
          <a:p>
            <a:pPr lvl="2" eaLnBrk="1" hangingPunct="1"/>
            <a:r>
              <a:rPr lang="en-US" smtClean="0"/>
              <a:t>input parameters outside the allowed range are tested to ensure that the function responds as specified</a:t>
            </a:r>
          </a:p>
          <a:p>
            <a:pPr lvl="2" eaLnBrk="1" hangingPunct="1"/>
            <a:r>
              <a:rPr lang="en-US" smtClean="0"/>
              <a:t>the value of data fields and any global variables can also be used in testing</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75778"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endParaRPr lang="en-US" smtClean="0"/>
          </a:p>
          <a:p>
            <a:pPr marL="881063" lvl="1" indent="-514350" eaLnBrk="1" hangingPunct="1">
              <a:buFont typeface="Tw Cen MT" pitchFamily="34" charset="0"/>
              <a:buAutoNum type="arabicPeriod" startAt="2"/>
            </a:pPr>
            <a:r>
              <a:rPr lang="en-US" i="1" smtClean="0"/>
              <a:t>White-box testing</a:t>
            </a:r>
            <a:endParaRPr lang="en-US" smtClean="0"/>
          </a:p>
          <a:p>
            <a:pPr lvl="2" eaLnBrk="1" hangingPunct="1"/>
            <a:r>
              <a:rPr lang="en-US" smtClean="0"/>
              <a:t>Also called </a:t>
            </a:r>
            <a:r>
              <a:rPr lang="en-US" i="1" smtClean="0"/>
              <a:t>glass-box testing, open-box testing,</a:t>
            </a:r>
            <a:r>
              <a:rPr lang="en-US" smtClean="0"/>
              <a:t> and </a:t>
            </a:r>
            <a:r>
              <a:rPr lang="en-US" i="1" smtClean="0"/>
              <a:t>coverage testing</a:t>
            </a:r>
            <a:endParaRPr lang="en-US" smtClean="0"/>
          </a:p>
          <a:p>
            <a:pPr lvl="2" eaLnBrk="1" hangingPunct="1"/>
            <a:r>
              <a:rPr lang="en-US" smtClean="0"/>
              <a:t>Tests the software element (function, class, or program) using knowledge of its internal structure</a:t>
            </a:r>
          </a:p>
          <a:p>
            <a:pPr lvl="2" eaLnBrk="1" hangingPunct="1"/>
            <a:r>
              <a:rPr lang="en-US" smtClean="0"/>
              <a:t>The goal is to exercise as many of the possible paths through the element as is practical</a:t>
            </a:r>
          </a:p>
          <a:p>
            <a:pPr lvl="2" eaLnBrk="1" hangingPunct="1"/>
            <a:endParaRPr lang="en-US" smtClean="0"/>
          </a:p>
          <a:p>
            <a:pPr lvl="2" eaLnBrk="1" hangingPunct="1"/>
            <a:endParaRPr lang="en-US" i="1"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76802" name="Content Placeholder 2"/>
          <p:cNvSpPr>
            <a:spLocks noGrp="1"/>
          </p:cNvSpPr>
          <p:nvPr>
            <p:ph sz="quarter" idx="1"/>
          </p:nvPr>
        </p:nvSpPr>
        <p:spPr>
          <a:xfrm>
            <a:off x="612775" y="1600200"/>
            <a:ext cx="8153400" cy="4876800"/>
          </a:xfrm>
        </p:spPr>
        <p:txBody>
          <a:bodyPr>
            <a:normAutofit lnSpcReduction="10000"/>
          </a:bodyPr>
          <a:lstStyle/>
          <a:p>
            <a:pPr marL="0" indent="0" eaLnBrk="1" hangingPunct="1">
              <a:buFont typeface="Wingdings" pitchFamily="2" charset="2"/>
              <a:buNone/>
              <a:defRPr/>
            </a:pPr>
            <a:endParaRPr lang="en-US" smtClean="0"/>
          </a:p>
          <a:p>
            <a:pPr marL="881063" lvl="1" indent="-514350" eaLnBrk="1" hangingPunct="1">
              <a:buFont typeface="Tw Cen MT" pitchFamily="34" charset="0"/>
              <a:buAutoNum type="arabicPeriod" startAt="2"/>
              <a:defRPr/>
            </a:pPr>
            <a:r>
              <a:rPr lang="en-US" i="1" smtClean="0"/>
              <a:t>White-box testing</a:t>
            </a:r>
            <a:endParaRPr lang="en-US" smtClean="0"/>
          </a:p>
          <a:p>
            <a:pPr lvl="2" eaLnBrk="1" hangingPunct="1">
              <a:defRPr/>
            </a:pPr>
            <a:r>
              <a:rPr lang="en-US" smtClean="0"/>
              <a:t>There are various degrees of coverage:</a:t>
            </a:r>
          </a:p>
          <a:p>
            <a:pPr lvl="3" eaLnBrk="1" hangingPunct="1">
              <a:defRPr/>
            </a:pPr>
            <a:r>
              <a:rPr lang="en-US" i="1" smtClean="0"/>
              <a:t>Statement coverage—</a:t>
            </a:r>
            <a:r>
              <a:rPr lang="en-US" smtClean="0"/>
              <a:t>the</a:t>
            </a:r>
            <a:r>
              <a:rPr lang="en-US" i="1" smtClean="0"/>
              <a:t> </a:t>
            </a:r>
            <a:r>
              <a:rPr lang="en-US" smtClean="0"/>
              <a:t>simplest; ensures that each statement is executed at least one</a:t>
            </a:r>
          </a:p>
          <a:p>
            <a:pPr lvl="3" eaLnBrk="1" hangingPunct="1">
              <a:defRPr/>
            </a:pPr>
            <a:r>
              <a:rPr lang="en-US" i="1" smtClean="0"/>
              <a:t>Branch coverage</a:t>
            </a:r>
            <a:r>
              <a:rPr lang="en-US" smtClean="0"/>
              <a:t>—ensures that each choice of each branch (</a:t>
            </a:r>
            <a:r>
              <a:rPr lang="en-US" sz="1600" smtClean="0">
                <a:latin typeface="Courier New" pitchFamily="49" charset="0"/>
                <a:cs typeface="Courier New" pitchFamily="49" charset="0"/>
              </a:rPr>
              <a:t>if</a:t>
            </a:r>
            <a:r>
              <a:rPr lang="en-US" smtClean="0"/>
              <a:t> and </a:t>
            </a:r>
            <a:r>
              <a:rPr lang="en-US" sz="1600" smtClean="0">
                <a:latin typeface="Courier New" pitchFamily="49" charset="0"/>
                <a:cs typeface="Courier New" pitchFamily="49" charset="0"/>
              </a:rPr>
              <a:t>switch</a:t>
            </a:r>
            <a:r>
              <a:rPr lang="en-US" smtClean="0"/>
              <a:t> statements and loops) is taken</a:t>
            </a:r>
          </a:p>
          <a:p>
            <a:pPr marL="2057400" lvl="4" eaLnBrk="1" hangingPunct="1">
              <a:defRPr/>
            </a:pPr>
            <a:r>
              <a:rPr lang="en-US" smtClean="0"/>
              <a:t>For example, all </a:t>
            </a:r>
            <a:r>
              <a:rPr lang="en-US" sz="1600" smtClean="0">
                <a:latin typeface="Courier New" pitchFamily="49" charset="0"/>
                <a:cs typeface="Courier New" pitchFamily="49" charset="0"/>
              </a:rPr>
              <a:t>if</a:t>
            </a:r>
            <a:r>
              <a:rPr lang="en-US" smtClean="0"/>
              <a:t> statements must be tested with true and false conditions</a:t>
            </a:r>
          </a:p>
          <a:p>
            <a:pPr lvl="3" eaLnBrk="1" hangingPunct="1">
              <a:defRPr/>
            </a:pPr>
            <a:r>
              <a:rPr lang="en-US" i="1" smtClean="0"/>
              <a:t>Path coverage</a:t>
            </a:r>
            <a:r>
              <a:rPr lang="en-US" smtClean="0"/>
              <a:t>—tests each path through a function </a:t>
            </a:r>
          </a:p>
          <a:p>
            <a:pPr marL="2057400" lvl="4" eaLnBrk="1" hangingPunct="1">
              <a:defRPr/>
            </a:pPr>
            <a:r>
              <a:rPr lang="en-US" smtClean="0"/>
              <a:t>If there are </a:t>
            </a:r>
            <a:r>
              <a:rPr lang="en-US" i="1" smtClean="0"/>
              <a:t>n</a:t>
            </a:r>
            <a:r>
              <a:rPr lang="en-US" smtClean="0"/>
              <a:t> </a:t>
            </a:r>
            <a:r>
              <a:rPr lang="en-US" sz="1600" smtClean="0">
                <a:latin typeface="Courier New" pitchFamily="49" charset="0"/>
                <a:cs typeface="Courier New" pitchFamily="49" charset="0"/>
              </a:rPr>
              <a:t>if</a:t>
            </a:r>
            <a:r>
              <a:rPr lang="en-US" smtClean="0"/>
              <a:t> statements and the </a:t>
            </a:r>
            <a:r>
              <a:rPr lang="en-US" sz="1600" smtClean="0">
                <a:latin typeface="Courier New" pitchFamily="49" charset="0"/>
                <a:cs typeface="Courier New" pitchFamily="49" charset="0"/>
              </a:rPr>
              <a:t>if</a:t>
            </a:r>
            <a:r>
              <a:rPr lang="en-US" smtClean="0"/>
              <a:t> statements are not nested, each condition has two possible values, so there could be 2</a:t>
            </a:r>
            <a:r>
              <a:rPr lang="en-US" i="1" baseline="30000" smtClean="0"/>
              <a:t>n</a:t>
            </a:r>
            <a:r>
              <a:rPr lang="en-US" smtClean="0"/>
              <a:t> possible paths, so full path coverage could require 2</a:t>
            </a:r>
            <a:r>
              <a:rPr lang="en-US" i="1" baseline="30000" smtClean="0"/>
              <a:t>n</a:t>
            </a:r>
            <a:r>
              <a:rPr lang="en-US" smtClean="0"/>
              <a:t> test cases</a:t>
            </a:r>
            <a:endParaRPr lang="en-US" i="1" smtClean="0"/>
          </a:p>
          <a:p>
            <a:pPr lvl="2" eaLnBrk="1" hangingPunct="1">
              <a:defRPr/>
            </a:pPr>
            <a:endParaRPr lang="en-US" smtClean="0"/>
          </a:p>
          <a:p>
            <a:pPr lvl="2" eaLnBrk="1" hangingPunct="1">
              <a:defRPr/>
            </a:pPr>
            <a:endParaRPr lang="en-US" i="1"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3" name="Content Placeholder 2"/>
          <p:cNvSpPr>
            <a:spLocks noGrp="1"/>
          </p:cNvSpPr>
          <p:nvPr>
            <p:ph sz="quarter" idx="1"/>
          </p:nvPr>
        </p:nvSpPr>
        <p:spPr>
          <a:xfrm>
            <a:off x="612775" y="1600200"/>
            <a:ext cx="5026025" cy="4876800"/>
          </a:xfrm>
        </p:spPr>
        <p:txBody>
          <a:bodyPr>
            <a:normAutofit fontScale="62500" lnSpcReduction="20000"/>
          </a:bodyPr>
          <a:lstStyle/>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test_function</a:t>
            </a:r>
            <a:r>
              <a:rPr lang="en-US" dirty="0" smtClean="0">
                <a:latin typeface="Courier New" pitchFamily="49" charset="0"/>
                <a:cs typeface="Courier New" pitchFamily="49" charset="0"/>
              </a:rPr>
              <a:t>(char a, char b){</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if (a &lt; 'M')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'X')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1\n";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2\n";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'C')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3\n";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4\n";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a:t>
            </a:r>
          </a:p>
          <a:p>
            <a:pPr lvl="2" eaLnBrk="1" hangingPunct="1">
              <a:defRPr/>
            </a:pPr>
            <a:endParaRPr lang="en-US"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77828" name="TextBox 4"/>
          <p:cNvSpPr txBox="1">
            <a:spLocks noChangeArrowheads="1"/>
          </p:cNvSpPr>
          <p:nvPr/>
        </p:nvSpPr>
        <p:spPr bwMode="auto">
          <a:xfrm>
            <a:off x="5791200" y="1524000"/>
            <a:ext cx="3048000" cy="2227263"/>
          </a:xfrm>
          <a:prstGeom prst="rect">
            <a:avLst/>
          </a:prstGeom>
          <a:noFill/>
          <a:ln w="9525">
            <a:noFill/>
            <a:miter lim="800000"/>
            <a:headEnd/>
            <a:tailEnd/>
          </a:ln>
        </p:spPr>
        <p:txBody>
          <a:bodyPr>
            <a:spAutoFit/>
          </a:bodyPr>
          <a:lstStyle/>
          <a:p>
            <a:r>
              <a:rPr lang="en-US" sz="2800" b="0">
                <a:latin typeface="Tw Cen MT" pitchFamily="34" charset="0"/>
              </a:rPr>
              <a:t>To test this function, we pass it argument values that cause it to follow each of the different paths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3" name="Content Placeholder 2"/>
          <p:cNvSpPr>
            <a:spLocks noGrp="1"/>
          </p:cNvSpPr>
          <p:nvPr>
            <p:ph sz="quarter" idx="1"/>
          </p:nvPr>
        </p:nvSpPr>
        <p:spPr>
          <a:xfrm>
            <a:off x="612775" y="1600200"/>
            <a:ext cx="5026025" cy="4876800"/>
          </a:xfrm>
        </p:spPr>
        <p:txBody>
          <a:bodyPr>
            <a:normAutofit fontScale="62500" lnSpcReduction="20000"/>
          </a:bodyPr>
          <a:lstStyle/>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test_function</a:t>
            </a:r>
            <a:r>
              <a:rPr lang="en-US" dirty="0" smtClean="0">
                <a:latin typeface="Courier New" pitchFamily="49" charset="0"/>
                <a:cs typeface="Courier New" pitchFamily="49" charset="0"/>
              </a:rPr>
              <a:t>(char a, char b){</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if (a &lt; 'M')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'X')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1\n";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2\n";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'C')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3\n";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4\n";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a:t>
            </a:r>
          </a:p>
          <a:p>
            <a:pPr lvl="2" eaLnBrk="1" hangingPunct="1">
              <a:defRPr/>
            </a:pPr>
            <a:endParaRPr lang="en-US"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graphicFrame>
        <p:nvGraphicFramePr>
          <p:cNvPr id="6" name="Table 5"/>
          <p:cNvGraphicFramePr>
            <a:graphicFrameLocks noGrp="1"/>
          </p:cNvGraphicFramePr>
          <p:nvPr/>
        </p:nvGraphicFramePr>
        <p:xfrm>
          <a:off x="5773738" y="1600200"/>
          <a:ext cx="3048000" cy="1945540"/>
        </p:xfrm>
        <a:graphic>
          <a:graphicData uri="http://schemas.openxmlformats.org/drawingml/2006/table">
            <a:tbl>
              <a:tblPr firstRow="1" bandRow="1">
                <a:tableStyleId>{69012ECD-51FC-41F1-AA8D-1B2483CD663E}</a:tableStyleId>
              </a:tblPr>
              <a:tblGrid>
                <a:gridCol w="627089"/>
                <a:gridCol w="609600"/>
                <a:gridCol w="1811311"/>
              </a:tblGrid>
              <a:tr h="325218">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Message</a:t>
                      </a:r>
                      <a:endParaRPr lang="en-US" dirty="0"/>
                    </a:p>
                  </a:txBody>
                  <a:tcPr/>
                </a:tc>
              </a:tr>
              <a:tr h="394945">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1</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2</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3</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4</a:t>
                      </a:r>
                      <a:endParaRPr lang="en-US" dirty="0">
                        <a:latin typeface="Courier New" pitchFamily="49" charset="0"/>
                        <a:cs typeface="Courier New" pitchFamily="49" charset="0"/>
                      </a:endParaRPr>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3" name="Content Placeholder 2"/>
          <p:cNvSpPr>
            <a:spLocks noGrp="1"/>
          </p:cNvSpPr>
          <p:nvPr>
            <p:ph sz="quarter" idx="1"/>
          </p:nvPr>
        </p:nvSpPr>
        <p:spPr>
          <a:xfrm>
            <a:off x="612775" y="1600200"/>
            <a:ext cx="5026025" cy="4876800"/>
          </a:xfrm>
        </p:spPr>
        <p:txBody>
          <a:bodyPr>
            <a:normAutofit fontScale="62500" lnSpcReduction="20000"/>
          </a:bodyPr>
          <a:lstStyle/>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test_function</a:t>
            </a:r>
            <a:r>
              <a:rPr lang="en-US" dirty="0" smtClean="0">
                <a:latin typeface="Courier New" pitchFamily="49" charset="0"/>
                <a:cs typeface="Courier New" pitchFamily="49" charset="0"/>
              </a:rPr>
              <a:t>(char a, char b){</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if (a &lt; 'M')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'X')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1\n";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2\n";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'C')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3\n";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4\n";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a:t>
            </a:r>
          </a:p>
          <a:p>
            <a:pPr lvl="2" eaLnBrk="1" hangingPunct="1">
              <a:defRPr/>
            </a:pPr>
            <a:endParaRPr lang="en-US"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TextBox 4"/>
          <p:cNvSpPr txBox="1"/>
          <p:nvPr/>
        </p:nvSpPr>
        <p:spPr>
          <a:xfrm>
            <a:off x="5773738" y="3733800"/>
            <a:ext cx="3048000" cy="2854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0">
                <a:solidFill>
                  <a:srgbClr val="000000"/>
                </a:solidFill>
                <a:cs typeface="Arial" charset="0"/>
              </a:rPr>
              <a:t>The values for </a:t>
            </a:r>
            <a:r>
              <a:rPr lang="en-US" sz="2000" b="0">
                <a:solidFill>
                  <a:srgbClr val="000000"/>
                </a:solidFill>
                <a:latin typeface="Courier New" pitchFamily="49" charset="0"/>
                <a:cs typeface="Courier New" pitchFamily="49" charset="0"/>
              </a:rPr>
              <a:t>a</a:t>
            </a:r>
            <a:r>
              <a:rPr lang="en-US" sz="2000" b="0">
                <a:solidFill>
                  <a:srgbClr val="000000"/>
                </a:solidFill>
                <a:cs typeface="Arial" charset="0"/>
              </a:rPr>
              <a:t> and </a:t>
            </a:r>
            <a:r>
              <a:rPr lang="en-US" sz="2000" b="0">
                <a:solidFill>
                  <a:srgbClr val="000000"/>
                </a:solidFill>
                <a:latin typeface="Courier New" pitchFamily="49" charset="0"/>
                <a:cs typeface="Courier New" pitchFamily="49" charset="0"/>
              </a:rPr>
              <a:t>b</a:t>
            </a:r>
            <a:r>
              <a:rPr lang="en-US" sz="2000" b="0">
                <a:solidFill>
                  <a:srgbClr val="000000"/>
                </a:solidFill>
                <a:cs typeface="Arial" charset="0"/>
              </a:rPr>
              <a:t> in the table above are the smallest and largest uppercase letters (For a more thorough test, we should see what happens when </a:t>
            </a:r>
            <a:r>
              <a:rPr lang="en-US" sz="2000" b="0">
                <a:solidFill>
                  <a:srgbClr val="000000"/>
                </a:solidFill>
                <a:latin typeface="Courier New" pitchFamily="49" charset="0"/>
                <a:cs typeface="Courier New" pitchFamily="49" charset="0"/>
              </a:rPr>
              <a:t>a</a:t>
            </a:r>
            <a:r>
              <a:rPr lang="en-US" sz="2000" b="0">
                <a:solidFill>
                  <a:srgbClr val="000000"/>
                </a:solidFill>
                <a:cs typeface="Arial" charset="0"/>
              </a:rPr>
              <a:t> and </a:t>
            </a:r>
            <a:r>
              <a:rPr lang="en-US" sz="2000" b="0">
                <a:solidFill>
                  <a:srgbClr val="000000"/>
                </a:solidFill>
                <a:latin typeface="Courier New" pitchFamily="49" charset="0"/>
                <a:cs typeface="Courier New" pitchFamily="49" charset="0"/>
              </a:rPr>
              <a:t>b</a:t>
            </a:r>
            <a:r>
              <a:rPr lang="en-US" sz="2000" b="0">
                <a:solidFill>
                  <a:srgbClr val="000000"/>
                </a:solidFill>
                <a:cs typeface="Arial" charset="0"/>
              </a:rPr>
              <a:t> are passed values that are between A and Z)</a:t>
            </a:r>
          </a:p>
        </p:txBody>
      </p:sp>
      <p:graphicFrame>
        <p:nvGraphicFramePr>
          <p:cNvPr id="6" name="Table 5"/>
          <p:cNvGraphicFramePr>
            <a:graphicFrameLocks noGrp="1"/>
          </p:cNvGraphicFramePr>
          <p:nvPr/>
        </p:nvGraphicFramePr>
        <p:xfrm>
          <a:off x="5773738" y="1600200"/>
          <a:ext cx="3048000" cy="1945540"/>
        </p:xfrm>
        <a:graphic>
          <a:graphicData uri="http://schemas.openxmlformats.org/drawingml/2006/table">
            <a:tbl>
              <a:tblPr firstRow="1" bandRow="1">
                <a:tableStyleId>{69012ECD-51FC-41F1-AA8D-1B2483CD663E}</a:tableStyleId>
              </a:tblPr>
              <a:tblGrid>
                <a:gridCol w="627089"/>
                <a:gridCol w="609600"/>
                <a:gridCol w="1811311"/>
              </a:tblGrid>
              <a:tr h="325218">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Message</a:t>
                      </a:r>
                      <a:endParaRPr lang="en-US" dirty="0"/>
                    </a:p>
                  </a:txBody>
                  <a:tcPr/>
                </a:tc>
              </a:tr>
              <a:tr h="394945">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1</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2</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'A'</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3</a:t>
                      </a:r>
                      <a:endParaRPr lang="en-US" dirty="0">
                        <a:latin typeface="Courier New" pitchFamily="49" charset="0"/>
                        <a:cs typeface="Courier New" pitchFamily="49" charset="0"/>
                      </a:endParaRPr>
                    </a:p>
                  </a:txBody>
                  <a:tcPr/>
                </a:tc>
              </a:tr>
              <a:tr h="394945">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'Z'</a:t>
                      </a:r>
                      <a:endParaRPr lang="en-US" dirty="0">
                        <a:latin typeface="Courier New" pitchFamily="49" charset="0"/>
                        <a:cs typeface="Courier New" pitchFamily="49" charset="0"/>
                      </a:endParaRPr>
                    </a:p>
                  </a:txBody>
                  <a:tcPr/>
                </a:tc>
                <a:tc>
                  <a:txBody>
                    <a:bodyPr/>
                    <a:lstStyle/>
                    <a:p>
                      <a:r>
                        <a:rPr lang="en-US" dirty="0" smtClean="0">
                          <a:latin typeface="Courier New" pitchFamily="49" charset="0"/>
                          <a:cs typeface="Courier New" pitchFamily="49" charset="0"/>
                        </a:rPr>
                        <a:t>Path 4</a:t>
                      </a:r>
                      <a:endParaRPr lang="en-US" dirty="0">
                        <a:latin typeface="Courier New" pitchFamily="49" charset="0"/>
                        <a:cs typeface="Courier New" pitchFamily="49" charset="0"/>
                      </a:endParaRPr>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3" name="Content Placeholder 2"/>
          <p:cNvSpPr>
            <a:spLocks noGrp="1"/>
          </p:cNvSpPr>
          <p:nvPr>
            <p:ph sz="quarter" idx="1"/>
          </p:nvPr>
        </p:nvSpPr>
        <p:spPr>
          <a:xfrm>
            <a:off x="612775" y="1600200"/>
            <a:ext cx="5026025" cy="4876800"/>
          </a:xfrm>
        </p:spPr>
        <p:txBody>
          <a:bodyPr>
            <a:normAutofit fontScale="62500" lnSpcReduction="20000"/>
          </a:bodyPr>
          <a:lstStyle/>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test_function</a:t>
            </a:r>
            <a:r>
              <a:rPr lang="en-US" dirty="0" smtClean="0">
                <a:latin typeface="Courier New" pitchFamily="49" charset="0"/>
                <a:cs typeface="Courier New" pitchFamily="49" charset="0"/>
              </a:rPr>
              <a:t>(char a, char b){</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if (a &lt; 'M')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'X')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1\n";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2\n";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'C')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3\n";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4\n";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a:t>
            </a:r>
          </a:p>
          <a:p>
            <a:pPr lvl="2" eaLnBrk="1" hangingPunct="1">
              <a:defRPr/>
            </a:pPr>
            <a:endParaRPr lang="en-US"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TextBox 4"/>
          <p:cNvSpPr txBox="1"/>
          <p:nvPr/>
        </p:nvSpPr>
        <p:spPr>
          <a:xfrm>
            <a:off x="5764213" y="1676400"/>
            <a:ext cx="3048000" cy="41544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0" dirty="0"/>
              <a:t>Also, what happens when </a:t>
            </a:r>
            <a:r>
              <a:rPr lang="en-US" sz="2400" b="0" dirty="0">
                <a:latin typeface="Courier New" pitchFamily="49" charset="0"/>
                <a:cs typeface="Courier New" pitchFamily="49" charset="0"/>
              </a:rPr>
              <a:t>a</a:t>
            </a:r>
            <a:r>
              <a:rPr lang="en-US" sz="2400" b="0" dirty="0"/>
              <a:t> and </a:t>
            </a:r>
            <a:r>
              <a:rPr lang="en-US" sz="2400" b="0" dirty="0">
                <a:latin typeface="Courier New" pitchFamily="49" charset="0"/>
                <a:cs typeface="Courier New" pitchFamily="49" charset="0"/>
              </a:rPr>
              <a:t>b</a:t>
            </a:r>
            <a:r>
              <a:rPr lang="en-US" sz="2400" b="0" dirty="0"/>
              <a:t> are not uppercase letters?</a:t>
            </a:r>
          </a:p>
          <a:p>
            <a:pPr>
              <a:defRPr/>
            </a:pPr>
            <a:r>
              <a:rPr lang="en-US" sz="2400" b="0" dirty="0"/>
              <a:t>What message would be displayed if:</a:t>
            </a:r>
          </a:p>
          <a:p>
            <a:pPr marL="342900" indent="-342900">
              <a:buFont typeface="Arial" pitchFamily="34" charset="0"/>
              <a:buChar char="•"/>
              <a:defRPr/>
            </a:pPr>
            <a:r>
              <a:rPr lang="en-US" sz="2400" b="0" dirty="0">
                <a:latin typeface="Courier New" pitchFamily="49" charset="0"/>
                <a:cs typeface="Courier New" pitchFamily="49" charset="0"/>
              </a:rPr>
              <a:t>a</a:t>
            </a:r>
            <a:r>
              <a:rPr lang="en-US" sz="2400" b="0" dirty="0"/>
              <a:t> and </a:t>
            </a:r>
            <a:r>
              <a:rPr lang="en-US" sz="2400" b="0" dirty="0">
                <a:latin typeface="Courier New" pitchFamily="49" charset="0"/>
                <a:cs typeface="Courier New" pitchFamily="49" charset="0"/>
              </a:rPr>
              <a:t>b</a:t>
            </a:r>
            <a:r>
              <a:rPr lang="en-US" sz="2400" b="0" dirty="0"/>
              <a:t> are both '2'</a:t>
            </a:r>
          </a:p>
          <a:p>
            <a:pPr marL="342900" indent="-342900">
              <a:buFont typeface="Arial" pitchFamily="34" charset="0"/>
              <a:buChar char="•"/>
              <a:defRPr/>
            </a:pPr>
            <a:r>
              <a:rPr lang="en-US" sz="2400" b="0" dirty="0">
                <a:latin typeface="Courier New" pitchFamily="49" charset="0"/>
                <a:cs typeface="Courier New" pitchFamily="49" charset="0"/>
              </a:rPr>
              <a:t>a</a:t>
            </a:r>
            <a:r>
              <a:rPr lang="en-US" sz="2400" b="0" dirty="0"/>
              <a:t> and </a:t>
            </a:r>
            <a:r>
              <a:rPr lang="en-US" sz="2400" b="0" dirty="0">
                <a:latin typeface="Courier New" pitchFamily="49" charset="0"/>
                <a:cs typeface="Courier New" pitchFamily="49" charset="0"/>
              </a:rPr>
              <a:t>b</a:t>
            </a:r>
            <a:r>
              <a:rPr lang="en-US" sz="2400" b="0" dirty="0"/>
              <a:t> are both lowercase letters</a:t>
            </a:r>
          </a:p>
          <a:p>
            <a:pPr marL="342900" indent="-342900">
              <a:buFont typeface="Arial" pitchFamily="34" charset="0"/>
              <a:buChar char="•"/>
              <a:defRPr/>
            </a:pPr>
            <a:r>
              <a:rPr lang="en-US" sz="2400" b="0" dirty="0">
                <a:latin typeface="Courier New" pitchFamily="49" charset="0"/>
                <a:cs typeface="Courier New" pitchFamily="49" charset="0"/>
              </a:rPr>
              <a:t>a</a:t>
            </a:r>
            <a:r>
              <a:rPr lang="en-US" sz="2400" b="0" dirty="0"/>
              <a:t> is a digit and </a:t>
            </a:r>
            <a:r>
              <a:rPr lang="en-US" sz="2400" b="0" dirty="0">
                <a:latin typeface="Courier New" pitchFamily="49" charset="0"/>
                <a:cs typeface="Courier New" pitchFamily="49" charset="0"/>
              </a:rPr>
              <a:t>b</a:t>
            </a:r>
            <a:r>
              <a:rPr lang="en-US" sz="2400" b="0" dirty="0"/>
              <a:t> is </a:t>
            </a:r>
            <a:r>
              <a:rPr lang="en-US" sz="2400" b="0" dirty="0">
                <a:latin typeface="Courier New" pitchFamily="49" charset="0"/>
                <a:cs typeface="Courier New" pitchFamily="49" charset="0"/>
              </a:rPr>
              <a:t>a</a:t>
            </a:r>
            <a:r>
              <a:rPr lang="en-US" sz="2400" b="0" dirty="0"/>
              <a:t> lowercase letter</a:t>
            </a:r>
          </a:p>
          <a:p>
            <a:pPr>
              <a:defRPr/>
            </a:pPr>
            <a:endParaRPr lang="en-US" sz="2400" b="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lstStyle/>
          <a:p>
            <a:pPr eaLnBrk="1" hangingPunct="1"/>
            <a:r>
              <a:rPr lang="en-US" smtClean="0"/>
              <a:t>Levels and Types of Testing (cont.)</a:t>
            </a:r>
          </a:p>
        </p:txBody>
      </p:sp>
      <p:sp>
        <p:nvSpPr>
          <p:cNvPr id="3" name="Content Placeholder 2"/>
          <p:cNvSpPr>
            <a:spLocks noGrp="1"/>
          </p:cNvSpPr>
          <p:nvPr>
            <p:ph sz="quarter" idx="1"/>
          </p:nvPr>
        </p:nvSpPr>
        <p:spPr>
          <a:xfrm>
            <a:off x="612775" y="1600200"/>
            <a:ext cx="5026025" cy="4876800"/>
          </a:xfrm>
        </p:spPr>
        <p:txBody>
          <a:bodyPr>
            <a:normAutofit fontScale="62500" lnSpcReduction="20000"/>
          </a:bodyPr>
          <a:lstStyle/>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test_function</a:t>
            </a:r>
            <a:r>
              <a:rPr lang="en-US" dirty="0" smtClean="0">
                <a:latin typeface="Courier New" pitchFamily="49" charset="0"/>
                <a:cs typeface="Courier New" pitchFamily="49" charset="0"/>
              </a:rPr>
              <a:t>(char a, char b){</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if (a &lt; 'M')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'X')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1\n";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2\n";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if (b &lt; 'C')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3\n";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 else {</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cout</a:t>
            </a:r>
            <a:r>
              <a:rPr lang="en-US" dirty="0" smtClean="0">
                <a:latin typeface="Courier New" pitchFamily="49" charset="0"/>
                <a:cs typeface="Courier New" pitchFamily="49" charset="0"/>
              </a:rPr>
              <a:t> &lt;&lt; "Path 4\n";</a:t>
            </a:r>
          </a:p>
          <a:p>
            <a:pPr marL="0" indent="0" eaLnBrk="1" hangingPunct="1">
              <a:buFont typeface="Wingdings" pitchFamily="2" charset="2"/>
              <a:buNone/>
              <a:tabLst>
                <a:tab pos="914400" algn="l"/>
                <a:tab pos="1258888" algn="l"/>
                <a:tab pos="1603375" algn="l"/>
                <a:tab pos="1949450" algn="l"/>
              </a:tabLst>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	}</a:t>
            </a:r>
          </a:p>
          <a:p>
            <a:pPr marL="0" indent="0" eaLnBrk="1" hangingPunct="1">
              <a:buFont typeface="Wingdings" pitchFamily="2" charset="2"/>
              <a:buNone/>
              <a:tabLst>
                <a:tab pos="914400" algn="l"/>
                <a:tab pos="1258888" algn="l"/>
                <a:tab pos="1603375" algn="l"/>
                <a:tab pos="1949450" algn="l"/>
              </a:tabLst>
              <a:defRPr/>
            </a:pPr>
            <a:r>
              <a:rPr lang="en-US" dirty="0" smtClean="0">
                <a:latin typeface="Courier New" pitchFamily="49" charset="0"/>
                <a:cs typeface="Courier New" pitchFamily="49" charset="0"/>
              </a:rPr>
              <a:t>}</a:t>
            </a:r>
          </a:p>
          <a:p>
            <a:pPr lvl="2" eaLnBrk="1" hangingPunct="1">
              <a:defRPr/>
            </a:pPr>
            <a:endParaRPr lang="en-US" i="1"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TextBox 4"/>
          <p:cNvSpPr txBox="1"/>
          <p:nvPr/>
        </p:nvSpPr>
        <p:spPr>
          <a:xfrm>
            <a:off x="5764213" y="1676400"/>
            <a:ext cx="3048000" cy="2678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0" dirty="0"/>
              <a:t>As you can see, the number of test cases required to thoroughly test even a simple function like </a:t>
            </a:r>
            <a:r>
              <a:rPr lang="en-US" sz="2000" b="0" dirty="0" err="1">
                <a:latin typeface="Courier New" pitchFamily="49" charset="0"/>
                <a:cs typeface="Courier New" pitchFamily="49" charset="0"/>
              </a:rPr>
              <a:t>test_function</a:t>
            </a:r>
            <a:r>
              <a:rPr lang="en-US" sz="2000" b="0" dirty="0"/>
              <a:t> </a:t>
            </a:r>
            <a:r>
              <a:rPr lang="en-US" sz="2400" b="0" dirty="0"/>
              <a:t>can become quite large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12775" y="228600"/>
            <a:ext cx="8153400" cy="990600"/>
          </a:xfrm>
        </p:spPr>
        <p:txBody>
          <a:bodyPr/>
          <a:lstStyle/>
          <a:p>
            <a:pPr eaLnBrk="1" hangingPunct="1"/>
            <a:r>
              <a:rPr lang="en-US" smtClean="0"/>
              <a:t>Preparations for Testing</a:t>
            </a:r>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i="1" dirty="0"/>
              <a:t>The earlier an error is detected, the easier and less expensive it is to correct it</a:t>
            </a:r>
          </a:p>
          <a:p>
            <a:pPr eaLnBrk="1" hangingPunct="1">
              <a:defRPr/>
            </a:pPr>
            <a:r>
              <a:rPr lang="en-US" dirty="0" smtClean="0"/>
              <a:t>A test plan should be developed early in the design stage</a:t>
            </a:r>
          </a:p>
          <a:p>
            <a:pPr eaLnBrk="1" hangingPunct="1">
              <a:defRPr/>
            </a:pPr>
            <a:r>
              <a:rPr lang="en-US" dirty="0" smtClean="0"/>
              <a:t>Some aspects of the test plan should include</a:t>
            </a:r>
          </a:p>
          <a:p>
            <a:pPr lvl="1" eaLnBrk="1" hangingPunct="1">
              <a:defRPr/>
            </a:pPr>
            <a:r>
              <a:rPr lang="en-US" dirty="0" smtClean="0"/>
              <a:t>deciding how the software will be tested</a:t>
            </a:r>
          </a:p>
          <a:p>
            <a:pPr lvl="1" eaLnBrk="1" hangingPunct="1">
              <a:defRPr/>
            </a:pPr>
            <a:r>
              <a:rPr lang="en-US" dirty="0" smtClean="0"/>
              <a:t>when the tests will occur</a:t>
            </a:r>
          </a:p>
          <a:p>
            <a:pPr lvl="1" eaLnBrk="1" hangingPunct="1">
              <a:defRPr/>
            </a:pPr>
            <a:r>
              <a:rPr lang="en-US" dirty="0" smtClean="0"/>
              <a:t>who will do the testing</a:t>
            </a:r>
          </a:p>
          <a:p>
            <a:pPr lvl="1" eaLnBrk="1" hangingPunct="1">
              <a:defRPr/>
            </a:pPr>
            <a:r>
              <a:rPr lang="en-US" dirty="0" smtClean="0"/>
              <a:t>what test data will be used</a:t>
            </a:r>
          </a:p>
          <a:p>
            <a:pPr eaLnBrk="1" hangingPunct="1">
              <a:defRPr/>
            </a:pPr>
            <a:r>
              <a:rPr lang="en-US" dirty="0" smtClean="0"/>
              <a:t>If the test plan is developed early in the design stage, testing can take place concurrently with the design and coding</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12775" y="228600"/>
            <a:ext cx="8153400" cy="990600"/>
          </a:xfrm>
        </p:spPr>
        <p:txBody>
          <a:bodyPr/>
          <a:lstStyle/>
          <a:p>
            <a:pPr eaLnBrk="1" hangingPunct="1"/>
            <a:r>
              <a:rPr lang="en-US" smtClean="0"/>
              <a:t>Preparations for Testing (cont.)</a:t>
            </a:r>
          </a:p>
        </p:txBody>
      </p:sp>
      <p:sp>
        <p:nvSpPr>
          <p:cNvPr id="83970"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smtClean="0"/>
              <a:t>Deciding on a test plan early encourages programmers to practice defensive programming—preparing for testing by including code that detects unexpected or invalid data values</a:t>
            </a:r>
          </a:p>
          <a:p>
            <a:pPr eaLnBrk="1" hangingPunct="1">
              <a:lnSpc>
                <a:spcPct val="90000"/>
              </a:lnSpc>
            </a:pPr>
            <a:r>
              <a:rPr lang="en-US" sz="2700" smtClean="0"/>
              <a:t>For example, if a function has the precondition:</a:t>
            </a:r>
          </a:p>
          <a:p>
            <a:pPr marL="593725" lvl="2" indent="0" eaLnBrk="1" hangingPunct="1">
              <a:lnSpc>
                <a:spcPct val="90000"/>
              </a:lnSpc>
              <a:buFont typeface="Wingdings" pitchFamily="2" charset="2"/>
              <a:buNone/>
            </a:pPr>
            <a:r>
              <a:rPr lang="en-US" sz="2100" smtClean="0">
                <a:latin typeface="Courier New" pitchFamily="49" charset="0"/>
                <a:cs typeface="Courier New" pitchFamily="49" charset="0"/>
              </a:rPr>
              <a:t>pre: n greater than zero</a:t>
            </a:r>
          </a:p>
          <a:p>
            <a:pPr eaLnBrk="1" hangingPunct="1">
              <a:lnSpc>
                <a:spcPct val="90000"/>
              </a:lnSpc>
              <a:buFont typeface="Wingdings" pitchFamily="2" charset="2"/>
              <a:buNone/>
            </a:pPr>
            <a:r>
              <a:rPr lang="en-US" sz="2700" smtClean="0"/>
              <a:t>	we can place the assert statement</a:t>
            </a:r>
          </a:p>
          <a:p>
            <a:pPr marL="593725" lvl="2" indent="0" eaLnBrk="1" hangingPunct="1">
              <a:lnSpc>
                <a:spcPct val="90000"/>
              </a:lnSpc>
              <a:buFont typeface="Wingdings" pitchFamily="2" charset="2"/>
              <a:buNone/>
            </a:pPr>
            <a:r>
              <a:rPr lang="en-US" sz="2100" smtClean="0">
                <a:latin typeface="Courier New" pitchFamily="49" charset="0"/>
                <a:cs typeface="Courier New" pitchFamily="49" charset="0"/>
              </a:rPr>
              <a:t>assert (n &gt; 0);</a:t>
            </a:r>
          </a:p>
          <a:p>
            <a:pPr eaLnBrk="1" hangingPunct="1">
              <a:lnSpc>
                <a:spcPct val="90000"/>
              </a:lnSpc>
              <a:buFont typeface="Wingdings" pitchFamily="2" charset="2"/>
              <a:buNone/>
            </a:pPr>
            <a:r>
              <a:rPr lang="en-US" sz="2700" smtClean="0"/>
              <a:t>	at the beginning of the function</a:t>
            </a:r>
          </a:p>
          <a:p>
            <a:pPr eaLnBrk="1" hangingPunct="1">
              <a:lnSpc>
                <a:spcPct val="90000"/>
              </a:lnSpc>
            </a:pPr>
            <a:r>
              <a:rPr lang="en-US" sz="2700" smtClean="0"/>
              <a:t>The </a:t>
            </a:r>
            <a:r>
              <a:rPr lang="en-US" sz="2100" smtClean="0">
                <a:latin typeface="Courier New" pitchFamily="49" charset="0"/>
                <a:cs typeface="Courier New" pitchFamily="49" charset="0"/>
              </a:rPr>
              <a:t>assert</a:t>
            </a:r>
            <a:r>
              <a:rPr lang="en-US" sz="2700" smtClean="0"/>
              <a:t> macro will provide a diagnostic message and terminate the program in the event that the argument passed to the function is invalid</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eaLnBrk="1" hangingPunct="1"/>
            <a:r>
              <a:rPr lang="en-US" smtClean="0"/>
              <a:t>Syntax Errors</a:t>
            </a:r>
          </a:p>
        </p:txBody>
      </p:sp>
      <p:sp>
        <p:nvSpPr>
          <p:cNvPr id="3" name="Content Placeholder 2"/>
          <p:cNvSpPr>
            <a:spLocks noGrp="1"/>
          </p:cNvSpPr>
          <p:nvPr>
            <p:ph sz="quarter" idx="1"/>
          </p:nvPr>
        </p:nvSpPr>
        <p:spPr>
          <a:xfrm>
            <a:off x="612775" y="1600200"/>
            <a:ext cx="8153400" cy="4876800"/>
          </a:xfrm>
        </p:spPr>
        <p:txBody>
          <a:bodyPr>
            <a:normAutofit fontScale="85000" lnSpcReduction="10000"/>
          </a:bodyPr>
          <a:lstStyle/>
          <a:p>
            <a:pPr eaLnBrk="1" hangingPunct="1">
              <a:defRPr/>
            </a:pPr>
            <a:r>
              <a:rPr lang="en-US" i="1" dirty="0" smtClean="0"/>
              <a:t>Syntax errors</a:t>
            </a:r>
            <a:r>
              <a:rPr lang="en-US" dirty="0" smtClean="0"/>
              <a:t> are mistakes in using the grammar (syntax) of the C++ language</a:t>
            </a:r>
          </a:p>
          <a:p>
            <a:pPr eaLnBrk="1" hangingPunct="1">
              <a:defRPr/>
            </a:pPr>
            <a:r>
              <a:rPr lang="en-US" dirty="0" smtClean="0"/>
              <a:t>The C++ compiler will detect most syntax errors during compilation</a:t>
            </a:r>
          </a:p>
          <a:p>
            <a:pPr eaLnBrk="1" hangingPunct="1">
              <a:defRPr/>
            </a:pPr>
            <a:r>
              <a:rPr lang="en-US" dirty="0" smtClean="0"/>
              <a:t>Some common syntax errors:</a:t>
            </a:r>
          </a:p>
          <a:p>
            <a:pPr lvl="1" eaLnBrk="1" hangingPunct="1">
              <a:defRPr/>
            </a:pPr>
            <a:r>
              <a:rPr lang="en-US" dirty="0" smtClean="0"/>
              <a:t>Omitting or misplacing braces that bracket compound statements</a:t>
            </a:r>
          </a:p>
          <a:p>
            <a:pPr lvl="1" eaLnBrk="1" hangingPunct="1">
              <a:defRPr/>
            </a:pPr>
            <a:r>
              <a:rPr lang="en-US" dirty="0" smtClean="0"/>
              <a:t>Invoking a member function that is not defined for the object to which it is applied</a:t>
            </a:r>
          </a:p>
          <a:p>
            <a:pPr lvl="1" eaLnBrk="1" hangingPunct="1">
              <a:defRPr/>
            </a:pPr>
            <a:r>
              <a:rPr lang="en-US" dirty="0" smtClean="0"/>
              <a:t>Not declaring a variable before using it</a:t>
            </a:r>
          </a:p>
          <a:p>
            <a:pPr lvl="1" eaLnBrk="1" hangingPunct="1">
              <a:defRPr/>
            </a:pPr>
            <a:r>
              <a:rPr lang="en-US" dirty="0" smtClean="0"/>
              <a:t>Providing multiple declarations of a variable</a:t>
            </a:r>
          </a:p>
          <a:p>
            <a:pPr lvl="1" eaLnBrk="1" hangingPunct="1">
              <a:defRPr/>
            </a:pPr>
            <a:r>
              <a:rPr lang="en-US" dirty="0" smtClean="0"/>
              <a:t>Not assigning a value to a local variable before referencing it</a:t>
            </a:r>
          </a:p>
          <a:p>
            <a:pPr lvl="1" eaLnBrk="1" hangingPunct="1">
              <a:defRPr/>
            </a:pPr>
            <a:r>
              <a:rPr lang="en-US" dirty="0" smtClean="0"/>
              <a:t>Not returning a value from a function whose result type is not </a:t>
            </a:r>
            <a:r>
              <a:rPr lang="en-US" sz="2100" b="1" dirty="0" smtClean="0">
                <a:latin typeface="Courier New" pitchFamily="49" charset="0"/>
                <a:cs typeface="Courier New" pitchFamily="49" charset="0"/>
              </a:rPr>
              <a:t>void</a:t>
            </a:r>
            <a:endParaRPr lang="en-US" sz="2100" dirty="0">
              <a:latin typeface="Courier New" pitchFamily="49" charset="0"/>
              <a:cs typeface="Courier New" pitchFamily="49" charset="0"/>
            </a:endParaRPr>
          </a:p>
        </p:txBody>
      </p:sp>
      <p:sp>
        <p:nvSpPr>
          <p:cNvPr id="5" name="Slide Number Placeholder 4"/>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pPr eaLnBrk="1" hangingPunct="1"/>
            <a:r>
              <a:rPr lang="en-US" smtClean="0"/>
              <a:t>Preparations for Testing (cont.)</a:t>
            </a:r>
          </a:p>
        </p:txBody>
      </p:sp>
      <p:sp>
        <p:nvSpPr>
          <p:cNvPr id="84994"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smtClean="0"/>
              <a:t>If a data value being read from the keyboard is supposed to be between 0 and 40, a defensive programmer might read this value by creating a modified version of the </a:t>
            </a:r>
            <a:r>
              <a:rPr lang="en-US" sz="2200" smtClean="0">
                <a:latin typeface="Courier New" pitchFamily="49" charset="0"/>
                <a:cs typeface="Courier New" pitchFamily="49" charset="0"/>
              </a:rPr>
              <a:t>read_int</a:t>
            </a:r>
            <a:r>
              <a:rPr lang="en-US" sz="2200" smtClean="0"/>
              <a:t> </a:t>
            </a:r>
            <a:r>
              <a:rPr lang="en-US" sz="2700" smtClean="0"/>
              <a:t>function:</a:t>
            </a:r>
          </a:p>
          <a:p>
            <a:pPr marL="465138" lvl="2" indent="0" eaLnBrk="1" hangingPunct="1">
              <a:lnSpc>
                <a:spcPct val="80000"/>
              </a:lnSpc>
              <a:buFont typeface="Wingdings" pitchFamily="2" charset="2"/>
              <a:buNone/>
            </a:pPr>
            <a:r>
              <a:rPr lang="en-US" sz="1700" smtClean="0">
                <a:latin typeface="Courier New" pitchFamily="49" charset="0"/>
                <a:cs typeface="Courier New" pitchFamily="49" charset="0"/>
              </a:rPr>
              <a:t>int read_int(string prompt, int low, int high) {...}</a:t>
            </a:r>
          </a:p>
          <a:p>
            <a:pPr eaLnBrk="1" hangingPunct="1">
              <a:lnSpc>
                <a:spcPct val="80000"/>
              </a:lnSpc>
            </a:pPr>
            <a:r>
              <a:rPr lang="en-US" sz="2700" smtClean="0"/>
              <a:t>The first parameter is the prompt string, the second the lower limit, the third the upper limit</a:t>
            </a:r>
          </a:p>
          <a:p>
            <a:pPr eaLnBrk="1" hangingPunct="1">
              <a:lnSpc>
                <a:spcPct val="80000"/>
              </a:lnSpc>
            </a:pPr>
            <a:r>
              <a:rPr lang="en-US" sz="2700" smtClean="0"/>
              <a:t>If an integer is read without error the revised function would verify that this value was in the range low to high before returning it</a:t>
            </a:r>
          </a:p>
          <a:p>
            <a:pPr eaLnBrk="1" hangingPunct="1">
              <a:lnSpc>
                <a:spcPct val="80000"/>
              </a:lnSpc>
            </a:pPr>
            <a:r>
              <a:rPr lang="en-US" sz="2700" smtClean="0"/>
              <a:t>If not, the user would be asked to enter a new number</a:t>
            </a:r>
          </a:p>
          <a:p>
            <a:pPr eaLnBrk="1" hangingPunct="1">
              <a:lnSpc>
                <a:spcPct val="80000"/>
              </a:lnSpc>
            </a:pPr>
            <a:r>
              <a:rPr lang="en-US" sz="2700" smtClean="0"/>
              <a:t>Here is a sample function call:</a:t>
            </a:r>
          </a:p>
          <a:p>
            <a:pPr marL="465138" lvl="2" indent="0" eaLnBrk="1" hangingPunct="1">
              <a:lnSpc>
                <a:spcPct val="80000"/>
              </a:lnSpc>
              <a:buFont typeface="Wingdings" pitchFamily="2" charset="2"/>
              <a:buNone/>
            </a:pPr>
            <a:r>
              <a:rPr lang="en-US" sz="1700" smtClean="0">
                <a:latin typeface="Courier New" pitchFamily="49" charset="0"/>
                <a:cs typeface="Courier New" pitchFamily="49" charset="0"/>
              </a:rPr>
              <a:t>hours = read_int("Enter number of hours worked ", 0, 40);</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12775" y="228600"/>
            <a:ext cx="8153400" cy="990600"/>
          </a:xfrm>
        </p:spPr>
        <p:txBody>
          <a:bodyPr/>
          <a:lstStyle/>
          <a:p>
            <a:pPr eaLnBrk="1" hangingPunct="1"/>
            <a:r>
              <a:rPr lang="en-US" smtClean="0"/>
              <a:t>Testing Tips for Program Systems</a:t>
            </a:r>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smtClean="0"/>
              <a:t>You should plan for testing as you write each module rather than after the fact</a:t>
            </a:r>
          </a:p>
          <a:p>
            <a:pPr eaLnBrk="1" hangingPunct="1">
              <a:defRPr/>
            </a:pPr>
            <a:r>
              <a:rPr lang="en-US" dirty="0" smtClean="0"/>
              <a:t>Here is a list of 5 testing tips to follow when writing class functions:</a:t>
            </a:r>
          </a:p>
          <a:p>
            <a:pPr marL="835025" lvl="1" indent="-514350" eaLnBrk="1" hangingPunct="1">
              <a:buFont typeface="+mj-lt"/>
              <a:buAutoNum type="arabicPeriod"/>
              <a:defRPr/>
            </a:pPr>
            <a:r>
              <a:rPr lang="en-US" dirty="0" smtClean="0"/>
              <a:t>If the function implements an interface, the interface specification should document the input parameters and the expected results</a:t>
            </a:r>
          </a:p>
          <a:p>
            <a:pPr marL="835025" lvl="1" indent="-514350" eaLnBrk="1" hangingPunct="1">
              <a:buFont typeface="+mj-lt"/>
              <a:buAutoNum type="arabicPeriod"/>
              <a:defRPr/>
            </a:pPr>
            <a:r>
              <a:rPr lang="en-US" dirty="0"/>
              <a:t>D</a:t>
            </a:r>
            <a:r>
              <a:rPr lang="en-US" dirty="0" smtClean="0"/>
              <a:t>ocument each function parameter and class attribute carefully, using comments as you write the code.  Also describe the function operation using documentation comments following conventions discussed in Section 1.3</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Testing Tips for Program Systems (cont.)</a:t>
            </a:r>
            <a:endParaRPr lang="en-US" dirty="0"/>
          </a:p>
        </p:txBody>
      </p:sp>
      <p:sp>
        <p:nvSpPr>
          <p:cNvPr id="87042" name="Content Placeholder 2"/>
          <p:cNvSpPr>
            <a:spLocks noGrp="1"/>
          </p:cNvSpPr>
          <p:nvPr>
            <p:ph sz="quarter" idx="1"/>
          </p:nvPr>
        </p:nvSpPr>
        <p:spPr>
          <a:xfrm>
            <a:off x="612775" y="1600200"/>
            <a:ext cx="8153400" cy="4876800"/>
          </a:xfrm>
        </p:spPr>
        <p:txBody>
          <a:bodyPr/>
          <a:lstStyle/>
          <a:p>
            <a:pPr marL="835025" lvl="1" indent="-514350" eaLnBrk="1" hangingPunct="1">
              <a:buFont typeface="Tw Cen MT" pitchFamily="34" charset="0"/>
              <a:buAutoNum type="arabicPeriod" startAt="3"/>
            </a:pPr>
            <a:r>
              <a:rPr lang="en-US" smtClean="0"/>
              <a:t>Leave a trace of execution by displaying the function name as you enter it</a:t>
            </a:r>
          </a:p>
          <a:p>
            <a:pPr marL="835025" lvl="1" indent="-514350" eaLnBrk="1" hangingPunct="1">
              <a:buFont typeface="Tw Cen MT" pitchFamily="34" charset="0"/>
              <a:buAutoNum type="arabicPeriod" startAt="3"/>
            </a:pPr>
            <a:r>
              <a:rPr lang="en-US" smtClean="0"/>
              <a:t>Display the values of all input parameters upon entry to a function. Also display the values of any class attributes that are accessed by this function; check that these values make sense</a:t>
            </a:r>
          </a:p>
          <a:p>
            <a:pPr marL="835025" lvl="1" indent="-514350" eaLnBrk="1" hangingPunct="1">
              <a:buFont typeface="Tw Cen MT" pitchFamily="34" charset="0"/>
              <a:buAutoNum type="arabicPeriod" startAt="3"/>
            </a:pPr>
            <a:r>
              <a:rPr lang="en-US" smtClean="0"/>
              <a:t>Display the values of all function outputs after returning from a function</a:t>
            </a:r>
          </a:p>
          <a:p>
            <a:pPr marL="835025" lvl="1" indent="-514350" eaLnBrk="1" hangingPunct="1">
              <a:buFont typeface="Tw Cen MT" pitchFamily="34" charset="0"/>
              <a:buAutoNum type="arabicPeriod" startAt="3"/>
            </a:pPr>
            <a:r>
              <a:rPr lang="en-US" smtClean="0"/>
              <a:t>By hand computation, verify that these values are correct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dirty="0" smtClean="0"/>
              <a:t>Testing Tips for Program Systems (cont.)</a:t>
            </a:r>
            <a:endParaRPr lang="en-US" dirty="0"/>
          </a:p>
        </p:txBody>
      </p:sp>
      <p:sp>
        <p:nvSpPr>
          <p:cNvPr id="88066" name="Content Placeholder 2"/>
          <p:cNvSpPr>
            <a:spLocks noGrp="1"/>
          </p:cNvSpPr>
          <p:nvPr>
            <p:ph sz="quarter" idx="1"/>
          </p:nvPr>
        </p:nvSpPr>
        <p:spPr>
          <a:xfrm>
            <a:off x="612775" y="1600200"/>
            <a:ext cx="8153400" cy="4876800"/>
          </a:xfrm>
        </p:spPr>
        <p:txBody>
          <a:bodyPr/>
          <a:lstStyle/>
          <a:p>
            <a:pPr marL="514350" indent="-514350" eaLnBrk="1" hangingPunct="1">
              <a:lnSpc>
                <a:spcPct val="90000"/>
              </a:lnSpc>
            </a:pPr>
            <a:r>
              <a:rPr lang="en-US" smtClean="0"/>
              <a:t>Include output statements for Steps 2 through 4 in the function code </a:t>
            </a:r>
          </a:p>
          <a:p>
            <a:pPr marL="593725" lvl="2" indent="0" eaLnBrk="1" hangingPunct="1">
              <a:lnSpc>
                <a:spcPct val="90000"/>
              </a:lnSpc>
              <a:buFont typeface="Wingdings" pitchFamily="2" charset="2"/>
              <a:buNone/>
            </a:pPr>
            <a:r>
              <a:rPr lang="en-US" sz="2000" smtClean="0">
                <a:latin typeface="Courier New" pitchFamily="49" charset="0"/>
                <a:cs typeface="Courier New" pitchFamily="49" charset="0"/>
              </a:rPr>
              <a:t>static const bool TESTING = true;</a:t>
            </a:r>
          </a:p>
          <a:p>
            <a:pPr marL="593725" lvl="2" indent="0" eaLnBrk="1" hangingPunct="1">
              <a:lnSpc>
                <a:spcPct val="90000"/>
              </a:lnSpc>
              <a:buFont typeface="Wingdings" pitchFamily="2" charset="2"/>
              <a:buNone/>
            </a:pPr>
            <a:endParaRPr lang="en-US" sz="2000" smtClean="0">
              <a:latin typeface="Courier New" pitchFamily="49" charset="0"/>
              <a:cs typeface="Courier New" pitchFamily="49" charset="0"/>
            </a:endParaRPr>
          </a:p>
          <a:p>
            <a:pPr marL="593725" lvl="2" indent="0" eaLnBrk="1" hangingPunct="1">
              <a:lnSpc>
                <a:spcPct val="90000"/>
              </a:lnSpc>
              <a:buFont typeface="Wingdings" pitchFamily="2" charset="2"/>
              <a:buNone/>
            </a:pPr>
            <a:r>
              <a:rPr lang="en-US" sz="2000" smtClean="0">
                <a:latin typeface="Courier New" pitchFamily="49" charset="0"/>
                <a:cs typeface="Courier New" pitchFamily="49" charset="0"/>
              </a:rPr>
              <a:t>...</a:t>
            </a:r>
          </a:p>
          <a:p>
            <a:pPr marL="593725" lvl="2" indent="0" eaLnBrk="1" hangingPunct="1">
              <a:lnSpc>
                <a:spcPct val="90000"/>
              </a:lnSpc>
              <a:buFont typeface="Wingdings" pitchFamily="2" charset="2"/>
              <a:buNone/>
            </a:pPr>
            <a:endParaRPr lang="en-US" sz="2000" smtClean="0">
              <a:latin typeface="Courier New" pitchFamily="49" charset="0"/>
              <a:cs typeface="Courier New" pitchFamily="49" charset="0"/>
            </a:endParaRPr>
          </a:p>
          <a:p>
            <a:pPr marL="593725" lvl="2" indent="0" eaLnBrk="1" hangingPunct="1">
              <a:lnSpc>
                <a:spcPct val="90000"/>
              </a:lnSpc>
              <a:buFont typeface="Wingdings" pitchFamily="2" charset="2"/>
              <a:buNone/>
            </a:pPr>
            <a:r>
              <a:rPr lang="en-US" sz="2000" smtClean="0">
                <a:latin typeface="Courier New" pitchFamily="49" charset="0"/>
                <a:cs typeface="Courier New" pitchFamily="49" charset="0"/>
              </a:rPr>
              <a:t>if (TESTING) {</a:t>
            </a:r>
          </a:p>
          <a:p>
            <a:pPr marL="593725" lvl="2" indent="0" eaLnBrk="1" hangingPunct="1">
              <a:lnSpc>
                <a:spcPct val="90000"/>
              </a:lnSpc>
              <a:buFont typeface="Wingdings" pitchFamily="2" charset="2"/>
              <a:buNone/>
            </a:pPr>
            <a:r>
              <a:rPr lang="en-US" sz="2000" smtClean="0">
                <a:latin typeface="Courier New" pitchFamily="49" charset="0"/>
                <a:cs typeface="Courier New" pitchFamily="49" charset="0"/>
              </a:rPr>
              <a:t>	// testing output code</a:t>
            </a:r>
          </a:p>
          <a:p>
            <a:pPr marL="593725" lvl="2" indent="0" eaLnBrk="1" hangingPunct="1">
              <a:lnSpc>
                <a:spcPct val="90000"/>
              </a:lnSpc>
              <a:buFont typeface="Wingdings" pitchFamily="2" charset="2"/>
              <a:buNone/>
            </a:pPr>
            <a:r>
              <a:rPr lang="en-US" sz="2000" smtClean="0">
                <a:latin typeface="Courier New" pitchFamily="49" charset="0"/>
                <a:cs typeface="Courier New" pitchFamily="49" charset="0"/>
              </a:rPr>
              <a:t>}</a:t>
            </a:r>
          </a:p>
          <a:p>
            <a:pPr marL="593725" lvl="2" indent="0" eaLnBrk="1" hangingPunct="1">
              <a:lnSpc>
                <a:spcPct val="90000"/>
              </a:lnSpc>
              <a:buFont typeface="Wingdings" pitchFamily="2" charset="2"/>
              <a:buNone/>
            </a:pPr>
            <a:endParaRPr lang="en-US" sz="2400" smtClean="0"/>
          </a:p>
          <a:p>
            <a:pPr marL="514350" indent="-514350" eaLnBrk="1" hangingPunct="1">
              <a:lnSpc>
                <a:spcPct val="90000"/>
              </a:lnSpc>
            </a:pPr>
            <a:r>
              <a:rPr lang="en-US" smtClean="0"/>
              <a:t>Different </a:t>
            </a:r>
            <a:r>
              <a:rPr lang="en-US" sz="2400" smtClean="0">
                <a:latin typeface="Courier New" pitchFamily="49" charset="0"/>
                <a:cs typeface="Courier New" pitchFamily="49" charset="0"/>
              </a:rPr>
              <a:t>bool</a:t>
            </a:r>
            <a:r>
              <a:rPr lang="en-US" smtClean="0"/>
              <a:t> flags may be used for different kinds of tests</a:t>
            </a:r>
          </a:p>
          <a:p>
            <a:pPr marL="1600200" lvl="3" eaLnBrk="1" hangingPunct="1">
              <a:lnSpc>
                <a:spcPct val="90000"/>
              </a:lnSpc>
            </a:pPr>
            <a:endParaRPr lang="en-US" sz="2500" smtClean="0"/>
          </a:p>
          <a:p>
            <a:pPr marL="593725" lvl="2" indent="0" eaLnBrk="1" hangingPunct="1">
              <a:lnSpc>
                <a:spcPct val="90000"/>
              </a:lnSpc>
              <a:buFont typeface="Wingdings" pitchFamily="2" charset="2"/>
              <a:buNone/>
            </a:pPr>
            <a:endParaRPr lang="en-US" sz="2000"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612775" y="228600"/>
            <a:ext cx="8153400" cy="990600"/>
          </a:xfrm>
        </p:spPr>
        <p:txBody>
          <a:bodyPr/>
          <a:lstStyle/>
          <a:p>
            <a:pPr eaLnBrk="1" hangingPunct="1"/>
            <a:r>
              <a:rPr lang="en-US" smtClean="0"/>
              <a:t>Developing the Test Data</a:t>
            </a:r>
          </a:p>
        </p:txBody>
      </p:sp>
      <p:sp>
        <p:nvSpPr>
          <p:cNvPr id="89090" name="Content Placeholder 2"/>
          <p:cNvSpPr>
            <a:spLocks noGrp="1"/>
          </p:cNvSpPr>
          <p:nvPr>
            <p:ph sz="quarter" idx="1"/>
          </p:nvPr>
        </p:nvSpPr>
        <p:spPr>
          <a:xfrm>
            <a:off x="612775" y="1600200"/>
            <a:ext cx="8153400" cy="4876800"/>
          </a:xfrm>
        </p:spPr>
        <p:txBody>
          <a:bodyPr/>
          <a:lstStyle/>
          <a:p>
            <a:pPr eaLnBrk="1" hangingPunct="1"/>
            <a:r>
              <a:rPr lang="en-US" dirty="0" smtClean="0"/>
              <a:t>The test data should be specified during the analysis and design phases at each level: unit, integration, and system</a:t>
            </a:r>
          </a:p>
          <a:p>
            <a:pPr eaLnBrk="1" hangingPunct="1"/>
            <a:r>
              <a:rPr lang="en-US" dirty="0" smtClean="0"/>
              <a:t>In black-box testing, we: </a:t>
            </a:r>
          </a:p>
          <a:p>
            <a:pPr lvl="1" eaLnBrk="1" hangingPunct="1"/>
            <a:r>
              <a:rPr lang="en-US" dirty="0" smtClean="0"/>
              <a:t>focus on the relationship between the unit inputs and outputs</a:t>
            </a:r>
          </a:p>
          <a:p>
            <a:pPr lvl="1" eaLnBrk="1" hangingPunct="1"/>
            <a:r>
              <a:rPr lang="en-US" dirty="0" smtClean="0"/>
              <a:t>check </a:t>
            </a:r>
            <a:r>
              <a:rPr lang="en-US" dirty="0" smtClean="0"/>
              <a:t>all expected </a:t>
            </a:r>
            <a:r>
              <a:rPr lang="en-US" dirty="0" smtClean="0"/>
              <a:t>classes </a:t>
            </a:r>
            <a:r>
              <a:rPr lang="en-US" dirty="0" smtClean="0"/>
              <a:t>of </a:t>
            </a:r>
            <a:r>
              <a:rPr lang="en-US" dirty="0" smtClean="0"/>
              <a:t>inputs </a:t>
            </a:r>
            <a:endParaRPr lang="en-US" dirty="0" smtClean="0"/>
          </a:p>
          <a:p>
            <a:pPr lvl="1" eaLnBrk="1" hangingPunct="1"/>
            <a:r>
              <a:rPr lang="en-US" dirty="0" smtClean="0"/>
              <a:t>check for unanticipated data</a:t>
            </a:r>
          </a:p>
          <a:p>
            <a:pPr lvl="1" eaLnBrk="1" hangingPunct="1"/>
            <a:r>
              <a:rPr lang="en-US" dirty="0" smtClean="0"/>
              <a:t>develop a test plan to specify the expected unit behavior and output for each set of input data</a:t>
            </a:r>
          </a:p>
          <a:p>
            <a:pPr eaLnBrk="1" hangingPunct="1"/>
            <a:endParaRPr lang="en-US"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lstStyle/>
          <a:p>
            <a:pPr eaLnBrk="1" hangingPunct="1"/>
            <a:r>
              <a:rPr lang="en-US" smtClean="0"/>
              <a:t>Developing the Test Data (cont.)</a:t>
            </a:r>
          </a:p>
        </p:txBody>
      </p:sp>
      <p:sp>
        <p:nvSpPr>
          <p:cNvPr id="90114"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In white-box testing, we: </a:t>
            </a:r>
          </a:p>
          <a:p>
            <a:pPr lvl="1" eaLnBrk="1" hangingPunct="1">
              <a:lnSpc>
                <a:spcPct val="80000"/>
              </a:lnSpc>
            </a:pPr>
            <a:r>
              <a:rPr lang="en-US" sz="2400" dirty="0" smtClean="0"/>
              <a:t>focus on exercising alternative paths through the code</a:t>
            </a:r>
          </a:p>
          <a:p>
            <a:pPr lvl="1" eaLnBrk="1" hangingPunct="1">
              <a:lnSpc>
                <a:spcPct val="80000"/>
              </a:lnSpc>
            </a:pPr>
            <a:r>
              <a:rPr lang="en-US" sz="2400" dirty="0" smtClean="0"/>
              <a:t>design test data to ensure that all </a:t>
            </a:r>
            <a:r>
              <a:rPr lang="en-US" sz="1900" dirty="0" smtClean="0">
                <a:latin typeface="Courier New" pitchFamily="49" charset="0"/>
                <a:cs typeface="Courier New" pitchFamily="49" charset="0"/>
              </a:rPr>
              <a:t>if</a:t>
            </a:r>
            <a:r>
              <a:rPr lang="en-US" sz="2400" dirty="0" smtClean="0"/>
              <a:t> statement conditions will evaluate to both </a:t>
            </a:r>
            <a:r>
              <a:rPr lang="en-US" sz="1900" dirty="0" smtClean="0">
                <a:latin typeface="Courier New" pitchFamily="49" charset="0"/>
                <a:cs typeface="Courier New" pitchFamily="49" charset="0"/>
              </a:rPr>
              <a:t>true</a:t>
            </a:r>
            <a:r>
              <a:rPr lang="en-US" sz="2400" dirty="0" smtClean="0"/>
              <a:t> and </a:t>
            </a:r>
            <a:r>
              <a:rPr lang="en-US" sz="1900" dirty="0" smtClean="0">
                <a:latin typeface="Courier New" pitchFamily="49" charset="0"/>
                <a:cs typeface="Courier New" pitchFamily="49" charset="0"/>
              </a:rPr>
              <a:t>false</a:t>
            </a:r>
          </a:p>
          <a:p>
            <a:pPr lvl="1" eaLnBrk="1" hangingPunct="1">
              <a:lnSpc>
                <a:spcPct val="80000"/>
              </a:lnSpc>
              <a:buClr>
                <a:srgbClr val="53548A"/>
              </a:buClr>
            </a:pPr>
            <a:r>
              <a:rPr lang="en-US" sz="2400" dirty="0" smtClean="0"/>
              <a:t>test different combinations of </a:t>
            </a:r>
            <a:r>
              <a:rPr lang="en-US" sz="1900" dirty="0" smtClean="0">
                <a:solidFill>
                  <a:srgbClr val="000000"/>
                </a:solidFill>
                <a:latin typeface="Courier New" pitchFamily="49" charset="0"/>
                <a:cs typeface="Courier New" pitchFamily="49" charset="0"/>
              </a:rPr>
              <a:t>true</a:t>
            </a:r>
            <a:r>
              <a:rPr lang="en-US" sz="2400" dirty="0" smtClean="0">
                <a:solidFill>
                  <a:srgbClr val="000000"/>
                </a:solidFill>
              </a:rPr>
              <a:t> and </a:t>
            </a:r>
            <a:r>
              <a:rPr lang="en-US" sz="1900" dirty="0" smtClean="0">
                <a:solidFill>
                  <a:srgbClr val="000000"/>
                </a:solidFill>
                <a:latin typeface="Courier New" pitchFamily="49" charset="0"/>
                <a:cs typeface="Courier New" pitchFamily="49" charset="0"/>
              </a:rPr>
              <a:t>false </a:t>
            </a:r>
            <a:r>
              <a:rPr lang="en-US" sz="2400" dirty="0" smtClean="0"/>
              <a:t>in nested </a:t>
            </a:r>
            <a:r>
              <a:rPr lang="en-US" sz="1900" dirty="0" smtClean="0">
                <a:latin typeface="Courier New" pitchFamily="49" charset="0"/>
                <a:cs typeface="Courier New" pitchFamily="49" charset="0"/>
              </a:rPr>
              <a:t>if </a:t>
            </a:r>
            <a:r>
              <a:rPr lang="en-US" sz="2400" dirty="0" smtClean="0"/>
              <a:t>statements</a:t>
            </a:r>
          </a:p>
          <a:p>
            <a:pPr lvl="1" eaLnBrk="1" hangingPunct="1">
              <a:lnSpc>
                <a:spcPct val="80000"/>
              </a:lnSpc>
              <a:buClr>
                <a:srgbClr val="53548A"/>
              </a:buClr>
            </a:pPr>
            <a:r>
              <a:rPr lang="en-US" sz="2400" dirty="0" smtClean="0"/>
              <a:t>make sure that the selector variables for </a:t>
            </a:r>
            <a:r>
              <a:rPr lang="en-US" sz="1900" dirty="0" smtClean="0">
                <a:latin typeface="Courier New" pitchFamily="49" charset="0"/>
                <a:cs typeface="Courier New" pitchFamily="49" charset="0"/>
              </a:rPr>
              <a:t>switch </a:t>
            </a:r>
            <a:r>
              <a:rPr lang="en-US" sz="2400" dirty="0" smtClean="0"/>
              <a:t>statements can take on all values listed as case labels and some that are not</a:t>
            </a:r>
          </a:p>
          <a:p>
            <a:pPr lvl="1" eaLnBrk="1" hangingPunct="1">
              <a:lnSpc>
                <a:spcPct val="80000"/>
              </a:lnSpc>
              <a:buClr>
                <a:srgbClr val="53548A"/>
              </a:buClr>
            </a:pPr>
            <a:r>
              <a:rPr lang="en-US" sz="2400" dirty="0" smtClean="0"/>
              <a:t>verify, for loops, that the result is correct if </a:t>
            </a:r>
          </a:p>
          <a:p>
            <a:pPr lvl="2" eaLnBrk="1" hangingPunct="1">
              <a:lnSpc>
                <a:spcPct val="80000"/>
              </a:lnSpc>
              <a:buClr>
                <a:srgbClr val="53548A"/>
              </a:buClr>
            </a:pPr>
            <a:r>
              <a:rPr lang="en-US" sz="2100" dirty="0" smtClean="0"/>
              <a:t>an immediate exit occurs (zero repetitions)</a:t>
            </a:r>
          </a:p>
          <a:p>
            <a:pPr lvl="2" eaLnBrk="1" hangingPunct="1">
              <a:lnSpc>
                <a:spcPct val="80000"/>
              </a:lnSpc>
              <a:buClr>
                <a:srgbClr val="53548A"/>
              </a:buClr>
            </a:pPr>
            <a:r>
              <a:rPr lang="en-US" sz="2100" dirty="0" smtClean="0"/>
              <a:t>only one iteration is performed</a:t>
            </a:r>
          </a:p>
          <a:p>
            <a:pPr lvl="2" eaLnBrk="1" hangingPunct="1">
              <a:lnSpc>
                <a:spcPct val="80000"/>
              </a:lnSpc>
              <a:buClr>
                <a:srgbClr val="53548A"/>
              </a:buClr>
            </a:pPr>
            <a:r>
              <a:rPr lang="en-US" sz="2100" smtClean="0"/>
              <a:t>the </a:t>
            </a:r>
            <a:r>
              <a:rPr lang="en-US" sz="2100" dirty="0" smtClean="0"/>
              <a:t>maximum number of iterations is performed </a:t>
            </a:r>
          </a:p>
          <a:p>
            <a:pPr lvl="1" eaLnBrk="1" hangingPunct="1">
              <a:lnSpc>
                <a:spcPct val="80000"/>
              </a:lnSpc>
              <a:buClr>
                <a:srgbClr val="53548A"/>
              </a:buClr>
              <a:buFont typeface="Wingdings 2" pitchFamily="18" charset="2"/>
              <a:buNone/>
            </a:pPr>
            <a:r>
              <a:rPr lang="en-US" sz="2400" dirty="0" smtClean="0"/>
              <a:t>and verify that loop repetition can always terminate</a:t>
            </a:r>
          </a:p>
          <a:p>
            <a:pPr lvl="1" eaLnBrk="1" hangingPunct="1">
              <a:lnSpc>
                <a:spcPct val="80000"/>
              </a:lnSpc>
            </a:pPr>
            <a:endParaRPr lang="en-US" sz="2400" dirty="0" smtClean="0"/>
          </a:p>
          <a:p>
            <a:pPr eaLnBrk="1" hangingPunct="1">
              <a:lnSpc>
                <a:spcPct val="80000"/>
              </a:lnSpc>
            </a:pPr>
            <a:endParaRPr lang="en-US" sz="2700"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12775" y="228600"/>
            <a:ext cx="8153400" cy="990600"/>
          </a:xfrm>
        </p:spPr>
        <p:txBody>
          <a:bodyPr/>
          <a:lstStyle/>
          <a:p>
            <a:pPr eaLnBrk="1" hangingPunct="1"/>
            <a:r>
              <a:rPr lang="en-US" smtClean="0"/>
              <a:t>Testing Boundary Conditions</a:t>
            </a:r>
          </a:p>
        </p:txBody>
      </p:sp>
      <p:sp>
        <p:nvSpPr>
          <p:cNvPr id="3" name="Content Placeholder 2"/>
          <p:cNvSpPr>
            <a:spLocks noGrp="1"/>
          </p:cNvSpPr>
          <p:nvPr>
            <p:ph sz="quarter" idx="1"/>
          </p:nvPr>
        </p:nvSpPr>
        <p:spPr>
          <a:xfrm>
            <a:off x="612775" y="1600200"/>
            <a:ext cx="8153400" cy="4953000"/>
          </a:xfrm>
        </p:spPr>
        <p:txBody>
          <a:bodyPr>
            <a:normAutofit fontScale="70000" lnSpcReduction="20000"/>
          </a:bodyPr>
          <a:lstStyle/>
          <a:p>
            <a:pPr marL="320675" lvl="1" indent="0" eaLnBrk="1" hangingPunct="1">
              <a:buFont typeface="Wingdings 2" pitchFamily="18" charset="2"/>
              <a:buNone/>
              <a:defRPr/>
            </a:pPr>
            <a:r>
              <a:rPr lang="en-US" sz="2200" dirty="0" smtClean="0">
                <a:latin typeface="Courier New" pitchFamily="49" charset="0"/>
                <a:cs typeface="Courier New" pitchFamily="49" charset="0"/>
              </a:rPr>
              <a:t>for (</a:t>
            </a: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0;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&lt; </a:t>
            </a:r>
            <a:r>
              <a:rPr lang="en-US" sz="2200" dirty="0" err="1" smtClean="0">
                <a:latin typeface="Courier New" pitchFamily="49" charset="0"/>
                <a:cs typeface="Courier New" pitchFamily="49" charset="0"/>
              </a:rPr>
              <a:t>x_length</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a:t>
            </a:r>
          </a:p>
          <a:p>
            <a:pPr marL="665163" lvl="1" indent="0" eaLnBrk="1" hangingPunct="1">
              <a:buFont typeface="Wingdings 2" pitchFamily="18" charset="2"/>
              <a:buNone/>
              <a:defRPr/>
            </a:pPr>
            <a:r>
              <a:rPr lang="en-US" sz="2200" dirty="0" smtClean="0">
                <a:latin typeface="Courier New" pitchFamily="49" charset="0"/>
                <a:cs typeface="Courier New" pitchFamily="49" charset="0"/>
              </a:rPr>
              <a:t>if (x[</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target)</a:t>
            </a:r>
          </a:p>
          <a:p>
            <a:pPr marL="890588" lvl="1" indent="0" eaLnBrk="1" hangingPunct="1">
              <a:buFont typeface="Wingdings 2" pitchFamily="18" charset="2"/>
              <a:buNone/>
              <a:defRPr/>
            </a:pPr>
            <a:r>
              <a:rPr lang="en-US" sz="2200" dirty="0" smtClean="0">
                <a:latin typeface="Courier New" pitchFamily="49" charset="0"/>
                <a:cs typeface="Courier New" pitchFamily="49" charset="0"/>
              </a:rPr>
              <a:t>return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a:t>
            </a:r>
          </a:p>
          <a:p>
            <a:pPr marL="320675" lvl="1" indent="0" eaLnBrk="1" hangingPunct="1">
              <a:buFont typeface="Wingdings 2" pitchFamily="18" charset="2"/>
              <a:buNone/>
              <a:defRPr/>
            </a:pPr>
            <a:r>
              <a:rPr lang="en-US" sz="2200" dirty="0" smtClean="0">
                <a:latin typeface="Courier New" pitchFamily="49" charset="0"/>
                <a:cs typeface="Courier New" pitchFamily="49" charset="0"/>
              </a:rPr>
              <a:t>}</a:t>
            </a:r>
          </a:p>
          <a:p>
            <a:pPr eaLnBrk="1" hangingPunct="1">
              <a:defRPr/>
            </a:pPr>
            <a:r>
              <a:rPr lang="en-US" sz="3100" dirty="0" smtClean="0"/>
              <a:t>Here is a list of </a:t>
            </a:r>
            <a:r>
              <a:rPr lang="en-US" sz="3100" i="1" dirty="0" smtClean="0"/>
              <a:t>boundary conditions</a:t>
            </a:r>
            <a:r>
              <a:rPr lang="en-US" sz="3100" dirty="0" smtClean="0"/>
              <a:t> to test for in the code above</a:t>
            </a:r>
          </a:p>
          <a:p>
            <a:pPr lvl="1" eaLnBrk="1" hangingPunct="1">
              <a:defRPr/>
            </a:pPr>
            <a:r>
              <a:rPr lang="en-US" sz="3100" dirty="0" smtClean="0"/>
              <a:t>The target element is the first array element (</a:t>
            </a:r>
            <a:r>
              <a:rPr lang="en-US" sz="2300" dirty="0" smtClean="0">
                <a:latin typeface="Courier New" pitchFamily="49" charset="0"/>
                <a:cs typeface="Courier New" pitchFamily="49" charset="0"/>
              </a:rPr>
              <a:t>x[0] == target </a:t>
            </a:r>
            <a:r>
              <a:rPr lang="en-US" sz="3100" dirty="0" smtClean="0"/>
              <a:t>is </a:t>
            </a:r>
            <a:r>
              <a:rPr lang="en-US" sz="2300" dirty="0">
                <a:latin typeface="Courier New" pitchFamily="49" charset="0"/>
                <a:cs typeface="Courier New" pitchFamily="49" charset="0"/>
              </a:rPr>
              <a:t>true</a:t>
            </a:r>
            <a:r>
              <a:rPr lang="en-US" sz="3100" dirty="0" smtClean="0"/>
              <a:t>)</a:t>
            </a:r>
          </a:p>
          <a:p>
            <a:pPr lvl="1" eaLnBrk="1" hangingPunct="1">
              <a:defRPr/>
            </a:pPr>
            <a:r>
              <a:rPr lang="en-US" sz="3100" dirty="0" smtClean="0"/>
              <a:t>The target element is only in the last array element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x_length</a:t>
            </a:r>
            <a:r>
              <a:rPr lang="en-US" sz="2300" dirty="0">
                <a:latin typeface="Courier New" pitchFamily="49" charset="0"/>
                <a:cs typeface="Courier New" pitchFamily="49" charset="0"/>
              </a:rPr>
              <a:t> – 1] == target </a:t>
            </a:r>
            <a:r>
              <a:rPr lang="en-US" sz="3100" dirty="0" smtClean="0"/>
              <a:t>is true)</a:t>
            </a:r>
          </a:p>
          <a:p>
            <a:pPr lvl="1" eaLnBrk="1" hangingPunct="1">
              <a:defRPr/>
            </a:pPr>
            <a:r>
              <a:rPr lang="en-US" sz="3100" dirty="0" smtClean="0"/>
              <a:t>The target element is not in the array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i</a:t>
            </a:r>
            <a:r>
              <a:rPr lang="en-US" sz="2300" dirty="0">
                <a:latin typeface="Courier New" pitchFamily="49" charset="0"/>
                <a:cs typeface="Courier New" pitchFamily="49" charset="0"/>
              </a:rPr>
              <a:t>] == target </a:t>
            </a:r>
            <a:r>
              <a:rPr lang="en-US" sz="3100" dirty="0" smtClean="0"/>
              <a:t>is always false)</a:t>
            </a:r>
          </a:p>
          <a:p>
            <a:pPr lvl="1" eaLnBrk="1" hangingPunct="1">
              <a:defRPr/>
            </a:pPr>
            <a:r>
              <a:rPr lang="en-US" sz="3100" dirty="0" smtClean="0"/>
              <a:t>There are multiple occurrences of the target element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i</a:t>
            </a:r>
            <a:r>
              <a:rPr lang="en-US" sz="2300" dirty="0">
                <a:latin typeface="Courier New" pitchFamily="49" charset="0"/>
                <a:cs typeface="Courier New" pitchFamily="49" charset="0"/>
              </a:rPr>
              <a:t>] == target </a:t>
            </a:r>
            <a:r>
              <a:rPr lang="en-US" sz="3100" dirty="0" smtClean="0"/>
              <a:t>is true for more than one value of </a:t>
            </a:r>
            <a:r>
              <a:rPr lang="en-US" sz="2300" dirty="0" err="1">
                <a:latin typeface="Courier New" pitchFamily="49" charset="0"/>
                <a:cs typeface="Courier New" pitchFamily="49" charset="0"/>
              </a:rPr>
              <a:t>i</a:t>
            </a:r>
            <a:r>
              <a:rPr lang="en-US" sz="3100" dirty="0" smtClean="0"/>
              <a:t>)</a:t>
            </a:r>
          </a:p>
          <a:p>
            <a:pPr lvl="1" eaLnBrk="1" hangingPunct="1">
              <a:defRPr/>
            </a:pPr>
            <a:r>
              <a:rPr lang="en-US" sz="3100" dirty="0" smtClean="0"/>
              <a:t>The target element is somewhere in the middle of the array</a:t>
            </a:r>
          </a:p>
          <a:p>
            <a:pPr lvl="1" eaLnBrk="1" hangingPunct="1">
              <a:defRPr/>
            </a:pPr>
            <a:r>
              <a:rPr lang="en-US" sz="3100" dirty="0" smtClean="0"/>
              <a:t>The array has only one element</a:t>
            </a:r>
          </a:p>
          <a:p>
            <a:pPr lvl="1" eaLnBrk="1" hangingPunct="1">
              <a:defRPr/>
            </a:pPr>
            <a:r>
              <a:rPr lang="en-US" sz="3100" dirty="0" smtClean="0"/>
              <a:t>The array has no elements</a:t>
            </a:r>
            <a:endParaRPr lang="en-US" sz="3100"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612775" y="228600"/>
            <a:ext cx="8153400" cy="990600"/>
          </a:xfrm>
        </p:spPr>
        <p:txBody>
          <a:bodyPr/>
          <a:lstStyle/>
          <a:p>
            <a:pPr eaLnBrk="1" hangingPunct="1"/>
            <a:r>
              <a:rPr lang="en-US" smtClean="0"/>
              <a:t>Testing Boundary Conditions</a:t>
            </a:r>
          </a:p>
        </p:txBody>
      </p:sp>
      <p:sp>
        <p:nvSpPr>
          <p:cNvPr id="3" name="Content Placeholder 2"/>
          <p:cNvSpPr>
            <a:spLocks noGrp="1"/>
          </p:cNvSpPr>
          <p:nvPr>
            <p:ph sz="quarter" idx="1"/>
          </p:nvPr>
        </p:nvSpPr>
        <p:spPr>
          <a:xfrm>
            <a:off x="612775" y="1600200"/>
            <a:ext cx="8153400" cy="4953000"/>
          </a:xfrm>
        </p:spPr>
        <p:txBody>
          <a:bodyPr>
            <a:normAutofit fontScale="70000" lnSpcReduction="20000"/>
          </a:bodyPr>
          <a:lstStyle/>
          <a:p>
            <a:pPr marL="320675" lvl="1" indent="0" eaLnBrk="1" hangingPunct="1">
              <a:buFont typeface="Wingdings 2" pitchFamily="18" charset="2"/>
              <a:buNone/>
              <a:defRPr/>
            </a:pPr>
            <a:r>
              <a:rPr lang="en-US" sz="2200" dirty="0" smtClean="0">
                <a:latin typeface="Courier New" pitchFamily="49" charset="0"/>
                <a:cs typeface="Courier New" pitchFamily="49" charset="0"/>
              </a:rPr>
              <a:t>for (</a:t>
            </a: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0;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&lt; </a:t>
            </a:r>
            <a:r>
              <a:rPr lang="en-US" sz="2200" dirty="0" err="1" smtClean="0">
                <a:latin typeface="Courier New" pitchFamily="49" charset="0"/>
                <a:cs typeface="Courier New" pitchFamily="49" charset="0"/>
              </a:rPr>
              <a:t>x_length</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a:t>
            </a:r>
          </a:p>
          <a:p>
            <a:pPr marL="665163" lvl="1" indent="0" eaLnBrk="1" hangingPunct="1">
              <a:buFont typeface="Wingdings 2" pitchFamily="18" charset="2"/>
              <a:buNone/>
              <a:defRPr/>
            </a:pPr>
            <a:r>
              <a:rPr lang="en-US" sz="2200" dirty="0" smtClean="0">
                <a:latin typeface="Courier New" pitchFamily="49" charset="0"/>
                <a:cs typeface="Courier New" pitchFamily="49" charset="0"/>
              </a:rPr>
              <a:t>if (x[</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target)</a:t>
            </a:r>
          </a:p>
          <a:p>
            <a:pPr marL="890588" lvl="1" indent="0" eaLnBrk="1" hangingPunct="1">
              <a:buFont typeface="Wingdings 2" pitchFamily="18" charset="2"/>
              <a:buNone/>
              <a:defRPr/>
            </a:pPr>
            <a:r>
              <a:rPr lang="en-US" sz="2200" dirty="0" smtClean="0">
                <a:latin typeface="Courier New" pitchFamily="49" charset="0"/>
                <a:cs typeface="Courier New" pitchFamily="49" charset="0"/>
              </a:rPr>
              <a:t>return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a:t>
            </a:r>
          </a:p>
          <a:p>
            <a:pPr marL="320675" lvl="1" indent="0" eaLnBrk="1" hangingPunct="1">
              <a:buFont typeface="Wingdings 2" pitchFamily="18" charset="2"/>
              <a:buNone/>
              <a:defRPr/>
            </a:pPr>
            <a:r>
              <a:rPr lang="en-US" sz="2200" dirty="0" smtClean="0">
                <a:latin typeface="Courier New" pitchFamily="49" charset="0"/>
                <a:cs typeface="Courier New" pitchFamily="49" charset="0"/>
              </a:rPr>
              <a:t>}</a:t>
            </a:r>
          </a:p>
          <a:p>
            <a:pPr eaLnBrk="1" hangingPunct="1">
              <a:defRPr/>
            </a:pPr>
            <a:r>
              <a:rPr lang="en-US" sz="3100" dirty="0" smtClean="0"/>
              <a:t>Here is a list of </a:t>
            </a:r>
            <a:r>
              <a:rPr lang="en-US" sz="3100" i="1" dirty="0" smtClean="0"/>
              <a:t>boundary conditions</a:t>
            </a:r>
            <a:r>
              <a:rPr lang="en-US" sz="3100" dirty="0" smtClean="0"/>
              <a:t> to test for in the code above</a:t>
            </a:r>
          </a:p>
          <a:p>
            <a:pPr lvl="1" eaLnBrk="1" hangingPunct="1">
              <a:defRPr/>
            </a:pPr>
            <a:r>
              <a:rPr lang="en-US" sz="3100" dirty="0" smtClean="0"/>
              <a:t>The target element is the first array element (</a:t>
            </a:r>
            <a:r>
              <a:rPr lang="en-US" sz="2300" dirty="0" smtClean="0">
                <a:latin typeface="Courier New" pitchFamily="49" charset="0"/>
                <a:cs typeface="Courier New" pitchFamily="49" charset="0"/>
              </a:rPr>
              <a:t>x[0] == target </a:t>
            </a:r>
            <a:r>
              <a:rPr lang="en-US" sz="3100" dirty="0" smtClean="0"/>
              <a:t>is </a:t>
            </a:r>
            <a:r>
              <a:rPr lang="en-US" sz="2300" dirty="0">
                <a:latin typeface="Courier New" pitchFamily="49" charset="0"/>
                <a:cs typeface="Courier New" pitchFamily="49" charset="0"/>
              </a:rPr>
              <a:t>true</a:t>
            </a:r>
            <a:r>
              <a:rPr lang="en-US" sz="3100" dirty="0" smtClean="0"/>
              <a:t>)</a:t>
            </a:r>
          </a:p>
          <a:p>
            <a:pPr lvl="1" eaLnBrk="1" hangingPunct="1">
              <a:defRPr/>
            </a:pPr>
            <a:r>
              <a:rPr lang="en-US" sz="3100" dirty="0" smtClean="0"/>
              <a:t>The target element is only in the last array element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x_length</a:t>
            </a:r>
            <a:r>
              <a:rPr lang="en-US" sz="2300" dirty="0">
                <a:latin typeface="Courier New" pitchFamily="49" charset="0"/>
                <a:cs typeface="Courier New" pitchFamily="49" charset="0"/>
              </a:rPr>
              <a:t> – 1] == target </a:t>
            </a:r>
            <a:r>
              <a:rPr lang="en-US" sz="3100" dirty="0" smtClean="0"/>
              <a:t>is true)</a:t>
            </a:r>
          </a:p>
          <a:p>
            <a:pPr lvl="1" eaLnBrk="1" hangingPunct="1">
              <a:defRPr/>
            </a:pPr>
            <a:r>
              <a:rPr lang="en-US" sz="3100" dirty="0" smtClean="0"/>
              <a:t>The target element is not in the array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i</a:t>
            </a:r>
            <a:r>
              <a:rPr lang="en-US" sz="2300" dirty="0">
                <a:latin typeface="Courier New" pitchFamily="49" charset="0"/>
                <a:cs typeface="Courier New" pitchFamily="49" charset="0"/>
              </a:rPr>
              <a:t>] == target </a:t>
            </a:r>
            <a:r>
              <a:rPr lang="en-US" sz="3100" dirty="0" smtClean="0"/>
              <a:t>is always false)</a:t>
            </a:r>
          </a:p>
          <a:p>
            <a:pPr lvl="1" eaLnBrk="1" hangingPunct="1">
              <a:defRPr/>
            </a:pPr>
            <a:r>
              <a:rPr lang="en-US" sz="3100" dirty="0" smtClean="0"/>
              <a:t>There are multiple occurrences of the target element (</a:t>
            </a:r>
            <a:r>
              <a:rPr lang="en-US" sz="2300" dirty="0">
                <a:latin typeface="Courier New" pitchFamily="49" charset="0"/>
                <a:cs typeface="Courier New" pitchFamily="49" charset="0"/>
              </a:rPr>
              <a:t>x[</a:t>
            </a:r>
            <a:r>
              <a:rPr lang="en-US" sz="2300" dirty="0" err="1">
                <a:latin typeface="Courier New" pitchFamily="49" charset="0"/>
                <a:cs typeface="Courier New" pitchFamily="49" charset="0"/>
              </a:rPr>
              <a:t>i</a:t>
            </a:r>
            <a:r>
              <a:rPr lang="en-US" sz="2300" dirty="0">
                <a:latin typeface="Courier New" pitchFamily="49" charset="0"/>
                <a:cs typeface="Courier New" pitchFamily="49" charset="0"/>
              </a:rPr>
              <a:t>] == target </a:t>
            </a:r>
            <a:r>
              <a:rPr lang="en-US" sz="3100" dirty="0" smtClean="0"/>
              <a:t>is true for more than one value of </a:t>
            </a:r>
            <a:r>
              <a:rPr lang="en-US" sz="2300" dirty="0" err="1">
                <a:latin typeface="Courier New" pitchFamily="49" charset="0"/>
                <a:cs typeface="Courier New" pitchFamily="49" charset="0"/>
              </a:rPr>
              <a:t>i</a:t>
            </a:r>
            <a:r>
              <a:rPr lang="en-US" sz="3100" dirty="0" smtClean="0"/>
              <a:t>)</a:t>
            </a:r>
          </a:p>
          <a:p>
            <a:pPr lvl="1" eaLnBrk="1" hangingPunct="1">
              <a:defRPr/>
            </a:pPr>
            <a:r>
              <a:rPr lang="en-US" sz="3100" dirty="0" smtClean="0">
                <a:solidFill>
                  <a:schemeClr val="bg1">
                    <a:lumMod val="65000"/>
                  </a:schemeClr>
                </a:solidFill>
              </a:rPr>
              <a:t>The target element is somewhere in the middle of the array</a:t>
            </a:r>
          </a:p>
          <a:p>
            <a:pPr lvl="1" eaLnBrk="1" hangingPunct="1">
              <a:defRPr/>
            </a:pPr>
            <a:r>
              <a:rPr lang="en-US" sz="3100" dirty="0" smtClean="0">
                <a:solidFill>
                  <a:schemeClr val="bg1">
                    <a:lumMod val="65000"/>
                  </a:schemeClr>
                </a:solidFill>
              </a:rPr>
              <a:t>The array has only one element</a:t>
            </a:r>
          </a:p>
          <a:p>
            <a:pPr lvl="1" eaLnBrk="1" hangingPunct="1">
              <a:defRPr/>
            </a:pPr>
            <a:r>
              <a:rPr lang="en-US" sz="3100" dirty="0" smtClean="0">
                <a:solidFill>
                  <a:schemeClr val="bg1">
                    <a:lumMod val="65000"/>
                  </a:schemeClr>
                </a:solidFill>
              </a:rPr>
              <a:t>The array has no elements</a:t>
            </a:r>
            <a:endParaRPr lang="en-US" sz="3100" dirty="0">
              <a:solidFill>
                <a:schemeClr val="bg1">
                  <a:lumMod val="65000"/>
                </a:schemeClr>
              </a:solidFill>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5334000" y="1066800"/>
            <a:ext cx="3276600" cy="1524000"/>
          </a:xfrm>
          <a:prstGeom prst="borderCallout1">
            <a:avLst>
              <a:gd name="adj1" fmla="val 54160"/>
              <a:gd name="adj2" fmla="val -6503"/>
              <a:gd name="adj3" fmla="val 123319"/>
              <a:gd name="adj4" fmla="val -27598"/>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0">
                <a:solidFill>
                  <a:srgbClr val="FFFFFF"/>
                </a:solidFill>
                <a:cs typeface="Arial" charset="0"/>
              </a:rPr>
              <a:t>The first four cases test the boundary conditions for the loop and would be required in white-box testing (but also should be tested in black-box testing)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12775" y="228600"/>
            <a:ext cx="8153400" cy="990600"/>
          </a:xfrm>
        </p:spPr>
        <p:txBody>
          <a:bodyPr/>
          <a:lstStyle/>
          <a:p>
            <a:pPr eaLnBrk="1" hangingPunct="1"/>
            <a:r>
              <a:rPr lang="en-US" smtClean="0"/>
              <a:t>Testing Boundary Conditions</a:t>
            </a:r>
          </a:p>
        </p:txBody>
      </p:sp>
      <p:sp>
        <p:nvSpPr>
          <p:cNvPr id="3" name="Content Placeholder 2"/>
          <p:cNvSpPr>
            <a:spLocks noGrp="1"/>
          </p:cNvSpPr>
          <p:nvPr>
            <p:ph sz="quarter" idx="1"/>
          </p:nvPr>
        </p:nvSpPr>
        <p:spPr>
          <a:xfrm>
            <a:off x="612775" y="1600200"/>
            <a:ext cx="8153400" cy="4953000"/>
          </a:xfrm>
        </p:spPr>
        <p:txBody>
          <a:bodyPr>
            <a:normAutofit fontScale="70000" lnSpcReduction="20000"/>
          </a:bodyPr>
          <a:lstStyle/>
          <a:p>
            <a:pPr marL="320675" lvl="1" indent="0" eaLnBrk="1" hangingPunct="1">
              <a:buFont typeface="Wingdings 2" pitchFamily="18" charset="2"/>
              <a:buNone/>
              <a:defRPr/>
            </a:pPr>
            <a:r>
              <a:rPr lang="en-US" sz="2200" dirty="0" smtClean="0">
                <a:latin typeface="Courier New" pitchFamily="49" charset="0"/>
                <a:cs typeface="Courier New" pitchFamily="49" charset="0"/>
              </a:rPr>
              <a:t>for (</a:t>
            </a: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0;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&lt; </a:t>
            </a:r>
            <a:r>
              <a:rPr lang="en-US" sz="2200" dirty="0" err="1" smtClean="0">
                <a:latin typeface="Courier New" pitchFamily="49" charset="0"/>
                <a:cs typeface="Courier New" pitchFamily="49" charset="0"/>
              </a:rPr>
              <a:t>x_length</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a:t>
            </a:r>
          </a:p>
          <a:p>
            <a:pPr marL="665163" lvl="1" indent="0" eaLnBrk="1" hangingPunct="1">
              <a:buFont typeface="Wingdings 2" pitchFamily="18" charset="2"/>
              <a:buNone/>
              <a:defRPr/>
            </a:pPr>
            <a:r>
              <a:rPr lang="en-US" sz="2200" dirty="0" smtClean="0">
                <a:latin typeface="Courier New" pitchFamily="49" charset="0"/>
                <a:cs typeface="Courier New" pitchFamily="49" charset="0"/>
              </a:rPr>
              <a:t>if (x[</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target)</a:t>
            </a:r>
          </a:p>
          <a:p>
            <a:pPr marL="890588" lvl="1" indent="0" eaLnBrk="1" hangingPunct="1">
              <a:buFont typeface="Wingdings 2" pitchFamily="18" charset="2"/>
              <a:buNone/>
              <a:defRPr/>
            </a:pPr>
            <a:r>
              <a:rPr lang="en-US" sz="2200" dirty="0" smtClean="0">
                <a:latin typeface="Courier New" pitchFamily="49" charset="0"/>
                <a:cs typeface="Courier New" pitchFamily="49" charset="0"/>
              </a:rPr>
              <a:t>return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a:t>
            </a:r>
          </a:p>
          <a:p>
            <a:pPr marL="320675" lvl="1" indent="0" eaLnBrk="1" hangingPunct="1">
              <a:buFont typeface="Wingdings 2" pitchFamily="18" charset="2"/>
              <a:buNone/>
              <a:defRPr/>
            </a:pPr>
            <a:r>
              <a:rPr lang="en-US" sz="2200" dirty="0" smtClean="0">
                <a:latin typeface="Courier New" pitchFamily="49" charset="0"/>
                <a:cs typeface="Courier New" pitchFamily="49" charset="0"/>
              </a:rPr>
              <a:t>}</a:t>
            </a:r>
          </a:p>
          <a:p>
            <a:pPr eaLnBrk="1" hangingPunct="1">
              <a:defRPr/>
            </a:pPr>
            <a:r>
              <a:rPr lang="en-US" sz="3100" dirty="0" smtClean="0"/>
              <a:t>Here is a list of </a:t>
            </a:r>
            <a:r>
              <a:rPr lang="en-US" sz="3100" i="1" dirty="0" smtClean="0"/>
              <a:t>boundary conditions</a:t>
            </a:r>
            <a:r>
              <a:rPr lang="en-US" sz="3100" dirty="0" smtClean="0"/>
              <a:t> to test for in the code above</a:t>
            </a:r>
          </a:p>
          <a:p>
            <a:pPr lvl="1" eaLnBrk="1" hangingPunct="1">
              <a:defRPr/>
            </a:pPr>
            <a:r>
              <a:rPr lang="en-US" sz="3100" dirty="0">
                <a:solidFill>
                  <a:schemeClr val="bg1">
                    <a:lumMod val="65000"/>
                  </a:schemeClr>
                </a:solidFill>
              </a:rPr>
              <a:t>The target element is the first array element (x[0] == target is true)</a:t>
            </a:r>
          </a:p>
          <a:p>
            <a:pPr lvl="1" eaLnBrk="1" hangingPunct="1">
              <a:defRPr/>
            </a:pPr>
            <a:r>
              <a:rPr lang="en-US" sz="3100" dirty="0">
                <a:solidFill>
                  <a:schemeClr val="bg1">
                    <a:lumMod val="65000"/>
                  </a:schemeClr>
                </a:solidFill>
              </a:rPr>
              <a:t>The target element is only in the last array element (x[</a:t>
            </a:r>
            <a:r>
              <a:rPr lang="en-US" sz="3100" dirty="0" err="1">
                <a:solidFill>
                  <a:schemeClr val="bg1">
                    <a:lumMod val="65000"/>
                  </a:schemeClr>
                </a:solidFill>
              </a:rPr>
              <a:t>x_length</a:t>
            </a:r>
            <a:r>
              <a:rPr lang="en-US" sz="3100" dirty="0">
                <a:solidFill>
                  <a:schemeClr val="bg1">
                    <a:lumMod val="65000"/>
                  </a:schemeClr>
                </a:solidFill>
              </a:rPr>
              <a:t> – 1] == target is true)</a:t>
            </a:r>
          </a:p>
          <a:p>
            <a:pPr lvl="1" eaLnBrk="1" hangingPunct="1">
              <a:defRPr/>
            </a:pPr>
            <a:r>
              <a:rPr lang="en-US" sz="3100" dirty="0">
                <a:solidFill>
                  <a:schemeClr val="bg1">
                    <a:lumMod val="65000"/>
                  </a:schemeClr>
                </a:solidFill>
              </a:rPr>
              <a:t>The target element is not in the array (x[</a:t>
            </a:r>
            <a:r>
              <a:rPr lang="en-US" sz="3100" dirty="0" err="1">
                <a:solidFill>
                  <a:schemeClr val="bg1">
                    <a:lumMod val="65000"/>
                  </a:schemeClr>
                </a:solidFill>
              </a:rPr>
              <a:t>i</a:t>
            </a:r>
            <a:r>
              <a:rPr lang="en-US" sz="3100" dirty="0">
                <a:solidFill>
                  <a:schemeClr val="bg1">
                    <a:lumMod val="65000"/>
                  </a:schemeClr>
                </a:solidFill>
              </a:rPr>
              <a:t>] == target is always false)</a:t>
            </a:r>
          </a:p>
          <a:p>
            <a:pPr lvl="1" eaLnBrk="1" hangingPunct="1">
              <a:defRPr/>
            </a:pPr>
            <a:r>
              <a:rPr lang="en-US" sz="3100" dirty="0">
                <a:solidFill>
                  <a:schemeClr val="bg1">
                    <a:lumMod val="65000"/>
                  </a:schemeClr>
                </a:solidFill>
              </a:rPr>
              <a:t>There are multiple occurrences of the target element (x[</a:t>
            </a:r>
            <a:r>
              <a:rPr lang="en-US" sz="3100" dirty="0" err="1">
                <a:solidFill>
                  <a:schemeClr val="bg1">
                    <a:lumMod val="65000"/>
                  </a:schemeClr>
                </a:solidFill>
              </a:rPr>
              <a:t>i</a:t>
            </a:r>
            <a:r>
              <a:rPr lang="en-US" sz="3100" dirty="0">
                <a:solidFill>
                  <a:schemeClr val="bg1">
                    <a:lumMod val="65000"/>
                  </a:schemeClr>
                </a:solidFill>
              </a:rPr>
              <a:t>] == target is true for more than one value of </a:t>
            </a:r>
            <a:r>
              <a:rPr lang="en-US" sz="3100" dirty="0" err="1">
                <a:solidFill>
                  <a:schemeClr val="bg1">
                    <a:lumMod val="65000"/>
                  </a:schemeClr>
                </a:solidFill>
              </a:rPr>
              <a:t>i</a:t>
            </a:r>
            <a:r>
              <a:rPr lang="en-US" sz="3100" dirty="0">
                <a:solidFill>
                  <a:schemeClr val="bg1">
                    <a:lumMod val="65000"/>
                  </a:schemeClr>
                </a:solidFill>
              </a:rPr>
              <a:t>)</a:t>
            </a:r>
          </a:p>
          <a:p>
            <a:pPr lvl="1" eaLnBrk="1" hangingPunct="1">
              <a:defRPr/>
            </a:pPr>
            <a:r>
              <a:rPr lang="en-US" sz="3100" dirty="0" smtClean="0"/>
              <a:t>The target element is somewhere in the middle of the array</a:t>
            </a:r>
          </a:p>
          <a:p>
            <a:pPr lvl="1" eaLnBrk="1" hangingPunct="1">
              <a:defRPr/>
            </a:pPr>
            <a:r>
              <a:rPr lang="en-US" sz="3100" dirty="0">
                <a:solidFill>
                  <a:schemeClr val="bg1">
                    <a:lumMod val="65000"/>
                  </a:schemeClr>
                </a:solidFill>
              </a:rPr>
              <a:t>The array has only one element</a:t>
            </a:r>
          </a:p>
          <a:p>
            <a:pPr lvl="1" eaLnBrk="1" hangingPunct="1">
              <a:defRPr/>
            </a:pPr>
            <a:r>
              <a:rPr lang="en-US" sz="3100" dirty="0">
                <a:solidFill>
                  <a:schemeClr val="bg1">
                    <a:lumMod val="65000"/>
                  </a:schemeClr>
                </a:solidFill>
              </a:rPr>
              <a:t>The array has no elements</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5334000" y="3352800"/>
            <a:ext cx="3276600" cy="1524000"/>
          </a:xfrm>
          <a:prstGeom prst="borderCallout1">
            <a:avLst>
              <a:gd name="adj1" fmla="val 54160"/>
              <a:gd name="adj2" fmla="val -6503"/>
              <a:gd name="adj3" fmla="val 137090"/>
              <a:gd name="adj4" fmla="val -30800"/>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0" dirty="0"/>
              <a:t>The next case is not a boundary case, but is a typical situation that also should be tested in either white-box or black-box testing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612775" y="228600"/>
            <a:ext cx="8153400" cy="990600"/>
          </a:xfrm>
        </p:spPr>
        <p:txBody>
          <a:bodyPr/>
          <a:lstStyle/>
          <a:p>
            <a:pPr eaLnBrk="1" hangingPunct="1"/>
            <a:r>
              <a:rPr lang="en-US" smtClean="0"/>
              <a:t>Testing Boundary Conditions</a:t>
            </a:r>
          </a:p>
        </p:txBody>
      </p:sp>
      <p:sp>
        <p:nvSpPr>
          <p:cNvPr id="3" name="Content Placeholder 2"/>
          <p:cNvSpPr>
            <a:spLocks noGrp="1"/>
          </p:cNvSpPr>
          <p:nvPr>
            <p:ph sz="quarter" idx="1"/>
          </p:nvPr>
        </p:nvSpPr>
        <p:spPr>
          <a:xfrm>
            <a:off x="612775" y="1600200"/>
            <a:ext cx="8153400" cy="4953000"/>
          </a:xfrm>
        </p:spPr>
        <p:txBody>
          <a:bodyPr>
            <a:normAutofit fontScale="70000" lnSpcReduction="20000"/>
          </a:bodyPr>
          <a:lstStyle/>
          <a:p>
            <a:pPr marL="320675" lvl="1" indent="0" eaLnBrk="1" hangingPunct="1">
              <a:buFont typeface="Wingdings 2" pitchFamily="18" charset="2"/>
              <a:buNone/>
              <a:defRPr/>
            </a:pPr>
            <a:r>
              <a:rPr lang="en-US" sz="2200" dirty="0" smtClean="0">
                <a:latin typeface="Courier New" pitchFamily="49" charset="0"/>
                <a:cs typeface="Courier New" pitchFamily="49" charset="0"/>
              </a:rPr>
              <a:t>for (</a:t>
            </a: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0;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&lt; </a:t>
            </a:r>
            <a:r>
              <a:rPr lang="en-US" sz="2200" dirty="0" err="1" smtClean="0">
                <a:latin typeface="Courier New" pitchFamily="49" charset="0"/>
                <a:cs typeface="Courier New" pitchFamily="49" charset="0"/>
              </a:rPr>
              <a:t>x_length</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a:t>
            </a:r>
          </a:p>
          <a:p>
            <a:pPr marL="665163" lvl="1" indent="0" eaLnBrk="1" hangingPunct="1">
              <a:buFont typeface="Wingdings 2" pitchFamily="18" charset="2"/>
              <a:buNone/>
              <a:defRPr/>
            </a:pPr>
            <a:r>
              <a:rPr lang="en-US" sz="2200" dirty="0" smtClean="0">
                <a:latin typeface="Courier New" pitchFamily="49" charset="0"/>
                <a:cs typeface="Courier New" pitchFamily="49" charset="0"/>
              </a:rPr>
              <a:t>if (x[</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 == target)</a:t>
            </a:r>
          </a:p>
          <a:p>
            <a:pPr marL="890588" lvl="1" indent="0" eaLnBrk="1" hangingPunct="1">
              <a:buFont typeface="Wingdings 2" pitchFamily="18" charset="2"/>
              <a:buNone/>
              <a:defRPr/>
            </a:pPr>
            <a:r>
              <a:rPr lang="en-US" sz="2200" dirty="0" smtClean="0">
                <a:latin typeface="Courier New" pitchFamily="49" charset="0"/>
                <a:cs typeface="Courier New" pitchFamily="49" charset="0"/>
              </a:rPr>
              <a:t>return </a:t>
            </a:r>
            <a:r>
              <a:rPr lang="en-US" sz="2200" dirty="0" err="1" smtClean="0">
                <a:latin typeface="Courier New" pitchFamily="49" charset="0"/>
                <a:cs typeface="Courier New" pitchFamily="49" charset="0"/>
              </a:rPr>
              <a:t>i</a:t>
            </a:r>
            <a:r>
              <a:rPr lang="en-US" sz="2200" dirty="0" smtClean="0">
                <a:latin typeface="Courier New" pitchFamily="49" charset="0"/>
                <a:cs typeface="Courier New" pitchFamily="49" charset="0"/>
              </a:rPr>
              <a:t>;</a:t>
            </a:r>
          </a:p>
          <a:p>
            <a:pPr marL="320675" lvl="1" indent="0" eaLnBrk="1" hangingPunct="1">
              <a:buFont typeface="Wingdings 2" pitchFamily="18" charset="2"/>
              <a:buNone/>
              <a:defRPr/>
            </a:pPr>
            <a:r>
              <a:rPr lang="en-US" sz="2200" dirty="0" smtClean="0">
                <a:latin typeface="Courier New" pitchFamily="49" charset="0"/>
                <a:cs typeface="Courier New" pitchFamily="49" charset="0"/>
              </a:rPr>
              <a:t>}</a:t>
            </a:r>
          </a:p>
          <a:p>
            <a:pPr eaLnBrk="1" hangingPunct="1">
              <a:defRPr/>
            </a:pPr>
            <a:r>
              <a:rPr lang="en-US" sz="3100" dirty="0" smtClean="0"/>
              <a:t>Here is a list of </a:t>
            </a:r>
            <a:r>
              <a:rPr lang="en-US" sz="3100" i="1" dirty="0" smtClean="0"/>
              <a:t>boundary conditions</a:t>
            </a:r>
            <a:r>
              <a:rPr lang="en-US" sz="3100" dirty="0" smtClean="0"/>
              <a:t> to test for in the code above</a:t>
            </a:r>
          </a:p>
          <a:p>
            <a:pPr lvl="1" eaLnBrk="1" hangingPunct="1">
              <a:defRPr/>
            </a:pPr>
            <a:r>
              <a:rPr lang="en-US" sz="3100" dirty="0">
                <a:solidFill>
                  <a:schemeClr val="bg1">
                    <a:lumMod val="65000"/>
                  </a:schemeClr>
                </a:solidFill>
              </a:rPr>
              <a:t>The target element is the first array element (x[0] == target is true)</a:t>
            </a:r>
          </a:p>
          <a:p>
            <a:pPr lvl="1" eaLnBrk="1" hangingPunct="1">
              <a:defRPr/>
            </a:pPr>
            <a:r>
              <a:rPr lang="en-US" sz="3100" dirty="0">
                <a:solidFill>
                  <a:schemeClr val="bg1">
                    <a:lumMod val="65000"/>
                  </a:schemeClr>
                </a:solidFill>
              </a:rPr>
              <a:t>The target element is only in the last array element (x[</a:t>
            </a:r>
            <a:r>
              <a:rPr lang="en-US" sz="3100" dirty="0" err="1">
                <a:solidFill>
                  <a:schemeClr val="bg1">
                    <a:lumMod val="65000"/>
                  </a:schemeClr>
                </a:solidFill>
              </a:rPr>
              <a:t>x_length</a:t>
            </a:r>
            <a:r>
              <a:rPr lang="en-US" sz="3100" dirty="0">
                <a:solidFill>
                  <a:schemeClr val="bg1">
                    <a:lumMod val="65000"/>
                  </a:schemeClr>
                </a:solidFill>
              </a:rPr>
              <a:t> – 1] == target is true)</a:t>
            </a:r>
          </a:p>
          <a:p>
            <a:pPr lvl="1" eaLnBrk="1" hangingPunct="1">
              <a:defRPr/>
            </a:pPr>
            <a:r>
              <a:rPr lang="en-US" sz="3100" dirty="0">
                <a:solidFill>
                  <a:schemeClr val="bg1">
                    <a:lumMod val="65000"/>
                  </a:schemeClr>
                </a:solidFill>
              </a:rPr>
              <a:t>The target element is not in the array (x[</a:t>
            </a:r>
            <a:r>
              <a:rPr lang="en-US" sz="3100" dirty="0" err="1">
                <a:solidFill>
                  <a:schemeClr val="bg1">
                    <a:lumMod val="65000"/>
                  </a:schemeClr>
                </a:solidFill>
              </a:rPr>
              <a:t>i</a:t>
            </a:r>
            <a:r>
              <a:rPr lang="en-US" sz="3100" dirty="0">
                <a:solidFill>
                  <a:schemeClr val="bg1">
                    <a:lumMod val="65000"/>
                  </a:schemeClr>
                </a:solidFill>
              </a:rPr>
              <a:t>] == target is always false)</a:t>
            </a:r>
          </a:p>
          <a:p>
            <a:pPr lvl="1" eaLnBrk="1" hangingPunct="1">
              <a:defRPr/>
            </a:pPr>
            <a:r>
              <a:rPr lang="en-US" sz="3100" dirty="0">
                <a:solidFill>
                  <a:schemeClr val="bg1">
                    <a:lumMod val="65000"/>
                  </a:schemeClr>
                </a:solidFill>
              </a:rPr>
              <a:t>There are multiple occurrences of the target element (x[</a:t>
            </a:r>
            <a:r>
              <a:rPr lang="en-US" sz="3100" dirty="0" err="1">
                <a:solidFill>
                  <a:schemeClr val="bg1">
                    <a:lumMod val="65000"/>
                  </a:schemeClr>
                </a:solidFill>
              </a:rPr>
              <a:t>i</a:t>
            </a:r>
            <a:r>
              <a:rPr lang="en-US" sz="3100" dirty="0">
                <a:solidFill>
                  <a:schemeClr val="bg1">
                    <a:lumMod val="65000"/>
                  </a:schemeClr>
                </a:solidFill>
              </a:rPr>
              <a:t>] == target is true for more than one value of </a:t>
            </a:r>
            <a:r>
              <a:rPr lang="en-US" sz="3100" dirty="0" err="1">
                <a:solidFill>
                  <a:schemeClr val="bg1">
                    <a:lumMod val="65000"/>
                  </a:schemeClr>
                </a:solidFill>
              </a:rPr>
              <a:t>i</a:t>
            </a:r>
            <a:r>
              <a:rPr lang="en-US" sz="3100" dirty="0">
                <a:solidFill>
                  <a:schemeClr val="bg1">
                    <a:lumMod val="65000"/>
                  </a:schemeClr>
                </a:solidFill>
              </a:rPr>
              <a:t>)</a:t>
            </a:r>
          </a:p>
          <a:p>
            <a:pPr lvl="1" eaLnBrk="1" hangingPunct="1">
              <a:defRPr/>
            </a:pPr>
            <a:r>
              <a:rPr lang="en-US" sz="3100" dirty="0">
                <a:solidFill>
                  <a:schemeClr val="bg1">
                    <a:lumMod val="65000"/>
                  </a:schemeClr>
                </a:solidFill>
              </a:rPr>
              <a:t>The target element is somewhere in the middle of the array</a:t>
            </a:r>
          </a:p>
          <a:p>
            <a:pPr lvl="1" eaLnBrk="1" hangingPunct="1">
              <a:defRPr/>
            </a:pPr>
            <a:r>
              <a:rPr lang="en-US" sz="3100" dirty="0" smtClean="0"/>
              <a:t>The array has only one element</a:t>
            </a:r>
          </a:p>
          <a:p>
            <a:pPr lvl="1" eaLnBrk="1" hangingPunct="1">
              <a:defRPr/>
            </a:pPr>
            <a:r>
              <a:rPr lang="en-US" sz="3100" dirty="0" smtClean="0"/>
              <a:t>The array has no elements</a:t>
            </a:r>
            <a:endParaRPr lang="en-US" sz="3100" dirty="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
        <p:nvSpPr>
          <p:cNvPr id="5" name="Line Callout 1 4"/>
          <p:cNvSpPr/>
          <p:nvPr/>
        </p:nvSpPr>
        <p:spPr>
          <a:xfrm>
            <a:off x="4495800" y="3886200"/>
            <a:ext cx="3276600" cy="1524000"/>
          </a:xfrm>
          <a:prstGeom prst="borderCallout1">
            <a:avLst>
              <a:gd name="adj1" fmla="val 54160"/>
              <a:gd name="adj2" fmla="val -6503"/>
              <a:gd name="adj3" fmla="val 123319"/>
              <a:gd name="adj4" fmla="val -27598"/>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b="0" dirty="0"/>
              <a:t>Boundary conditions for an array search  should be tested in either white-box or block-box testing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pPr eaLnBrk="1" hangingPunct="1"/>
            <a:r>
              <a:rPr lang="en-US" smtClean="0"/>
              <a:t>Syntax Errors (cont.)</a:t>
            </a:r>
          </a:p>
        </p:txBody>
      </p:sp>
      <p:sp>
        <p:nvSpPr>
          <p:cNvPr id="21506" name="Content Placeholder 2"/>
          <p:cNvSpPr>
            <a:spLocks noGrp="1"/>
          </p:cNvSpPr>
          <p:nvPr>
            <p:ph sz="quarter" idx="1"/>
          </p:nvPr>
        </p:nvSpPr>
        <p:spPr>
          <a:xfrm>
            <a:off x="612775" y="1600200"/>
            <a:ext cx="8153400" cy="4876800"/>
          </a:xfrm>
        </p:spPr>
        <p:txBody>
          <a:bodyPr/>
          <a:lstStyle/>
          <a:p>
            <a:pPr eaLnBrk="1" hangingPunct="1"/>
            <a:r>
              <a:rPr lang="en-US" smtClean="0"/>
              <a:t>Unfortunately, the compiler may not detect syntax errors that are the result of typographical errors</a:t>
            </a:r>
          </a:p>
          <a:p>
            <a:pPr eaLnBrk="1" hangingPunct="1"/>
            <a:r>
              <a:rPr lang="en-US" smtClean="0"/>
              <a:t>Typographical errors, such as using </a:t>
            </a:r>
            <a:r>
              <a:rPr lang="en-US" sz="2400" smtClean="0">
                <a:latin typeface="Courier New" pitchFamily="49" charset="0"/>
                <a:cs typeface="Courier New" pitchFamily="49" charset="0"/>
              </a:rPr>
              <a:t>=</a:t>
            </a:r>
            <a:r>
              <a:rPr lang="en-US" sz="2400" smtClean="0"/>
              <a:t> </a:t>
            </a:r>
            <a:r>
              <a:rPr lang="en-US" smtClean="0"/>
              <a:t>when you intended to use </a:t>
            </a:r>
            <a:r>
              <a:rPr lang="en-US" sz="2400" smtClean="0">
                <a:latin typeface="Courier New" pitchFamily="49" charset="0"/>
                <a:cs typeface="Courier New" pitchFamily="49" charset="0"/>
              </a:rPr>
              <a:t>==</a:t>
            </a:r>
            <a:r>
              <a:rPr lang="en-US" smtClean="0"/>
              <a:t>, may be valid syntax, but will not produce the intended result </a:t>
            </a:r>
          </a:p>
          <a:p>
            <a:pPr lvl="1" eaLnBrk="1" hangingPunct="1"/>
            <a:r>
              <a:rPr lang="en-US" smtClean="0"/>
              <a:t>(In the case of </a:t>
            </a:r>
            <a:r>
              <a:rPr lang="en-US" sz="2100" smtClean="0">
                <a:latin typeface="Courier New" pitchFamily="49" charset="0"/>
                <a:cs typeface="Courier New" pitchFamily="49" charset="0"/>
              </a:rPr>
              <a:t>=</a:t>
            </a:r>
            <a:r>
              <a:rPr lang="en-US" sz="2100" smtClean="0"/>
              <a:t> </a:t>
            </a:r>
            <a:r>
              <a:rPr lang="en-US" smtClean="0"/>
              <a:t>instead of </a:t>
            </a:r>
            <a:r>
              <a:rPr lang="en-US" sz="2100" smtClean="0">
                <a:latin typeface="Courier New" pitchFamily="49" charset="0"/>
                <a:cs typeface="Courier New" pitchFamily="49" charset="0"/>
              </a:rPr>
              <a:t>==</a:t>
            </a:r>
            <a:r>
              <a:rPr lang="en-US" smtClean="0"/>
              <a:t>, the result is assignment instead of comparison) </a:t>
            </a:r>
          </a:p>
          <a:p>
            <a:pPr eaLnBrk="1" hangingPunct="1"/>
            <a:r>
              <a:rPr lang="en-US" smtClean="0"/>
              <a:t>Because a syntactically correct program can contain errors, careful review and testing are essential </a:t>
            </a:r>
          </a:p>
          <a:p>
            <a:pPr eaLnBrk="1" hangingPunct="1"/>
            <a:endParaRPr lang="en-US" smtClean="0"/>
          </a:p>
        </p:txBody>
      </p:sp>
      <p:sp>
        <p:nvSpPr>
          <p:cNvPr id="5" name="Slide Number Placeholder 4"/>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12775" y="228600"/>
            <a:ext cx="8153400" cy="990600"/>
          </a:xfrm>
        </p:spPr>
        <p:txBody>
          <a:bodyPr/>
          <a:lstStyle/>
          <a:p>
            <a:pPr eaLnBrk="1" hangingPunct="1"/>
            <a:r>
              <a:rPr lang="en-US" smtClean="0"/>
              <a:t>Testing Boundary Conditions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95235" name="Picture 2"/>
          <p:cNvPicPr>
            <a:picLocks noChangeAspect="1" noChangeArrowheads="1"/>
          </p:cNvPicPr>
          <p:nvPr/>
        </p:nvPicPr>
        <p:blipFill>
          <a:blip r:embed="rId2"/>
          <a:srcRect/>
          <a:stretch>
            <a:fillRect/>
          </a:stretch>
        </p:blipFill>
        <p:spPr bwMode="auto">
          <a:xfrm>
            <a:off x="2438400" y="2228850"/>
            <a:ext cx="443865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612775" y="228600"/>
            <a:ext cx="8153400" cy="990600"/>
          </a:xfrm>
        </p:spPr>
        <p:txBody>
          <a:bodyPr/>
          <a:lstStyle/>
          <a:p>
            <a:pPr eaLnBrk="1" hangingPunct="1"/>
            <a:r>
              <a:rPr lang="en-US" smtClean="0"/>
              <a:t>Testing Boundary Conditions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96259" name="Picture 2"/>
          <p:cNvPicPr>
            <a:picLocks noChangeAspect="1" noChangeArrowheads="1"/>
          </p:cNvPicPr>
          <p:nvPr/>
        </p:nvPicPr>
        <p:blipFill>
          <a:blip r:embed="rId2"/>
          <a:srcRect/>
          <a:stretch>
            <a:fillRect/>
          </a:stretch>
        </p:blipFill>
        <p:spPr bwMode="auto">
          <a:xfrm>
            <a:off x="2971800" y="1514475"/>
            <a:ext cx="3052763"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12775" y="228600"/>
            <a:ext cx="8153400" cy="990600"/>
          </a:xfrm>
        </p:spPr>
        <p:txBody>
          <a:bodyPr/>
          <a:lstStyle/>
          <a:p>
            <a:pPr eaLnBrk="1" hangingPunct="1"/>
            <a:r>
              <a:rPr lang="en-US" smtClean="0"/>
              <a:t>Testing Boundary Conditions (cont.)</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97283" name="Picture 2"/>
          <p:cNvPicPr>
            <a:picLocks noChangeAspect="1" noChangeArrowheads="1"/>
          </p:cNvPicPr>
          <p:nvPr/>
        </p:nvPicPr>
        <p:blipFill>
          <a:blip r:embed="rId2"/>
          <a:srcRect/>
          <a:stretch>
            <a:fillRect/>
          </a:stretch>
        </p:blipFill>
        <p:spPr bwMode="auto">
          <a:xfrm>
            <a:off x="2057400" y="2714625"/>
            <a:ext cx="5334000" cy="1428750"/>
          </a:xfrm>
          <a:prstGeom prst="rect">
            <a:avLst/>
          </a:prstGeom>
          <a:noFill/>
          <a:ln w="9525">
            <a:noFill/>
            <a:miter lim="800000"/>
            <a:headEnd/>
            <a:tailEnd/>
          </a:ln>
        </p:spPr>
      </p:pic>
      <p:pic>
        <p:nvPicPr>
          <p:cNvPr id="97284" name="Picture 2"/>
          <p:cNvPicPr>
            <a:picLocks noChangeAspect="1" noChangeArrowheads="1"/>
          </p:cNvPicPr>
          <p:nvPr/>
        </p:nvPicPr>
        <p:blipFill>
          <a:blip r:embed="rId3"/>
          <a:srcRect/>
          <a:stretch>
            <a:fillRect/>
          </a:stretch>
        </p:blipFill>
        <p:spPr bwMode="auto">
          <a:xfrm>
            <a:off x="247650" y="2338388"/>
            <a:ext cx="86487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12775" y="228600"/>
            <a:ext cx="8153400" cy="990600"/>
          </a:xfrm>
        </p:spPr>
        <p:txBody>
          <a:bodyPr/>
          <a:lstStyle/>
          <a:p>
            <a:pPr eaLnBrk="1" hangingPunct="1"/>
            <a:r>
              <a:rPr lang="en-US" smtClean="0"/>
              <a:t>Who Does the Testing?</a:t>
            </a:r>
          </a:p>
        </p:txBody>
      </p:sp>
      <p:sp>
        <p:nvSpPr>
          <p:cNvPr id="98306" name="Content Placeholder 2"/>
          <p:cNvSpPr>
            <a:spLocks noGrp="1"/>
          </p:cNvSpPr>
          <p:nvPr>
            <p:ph sz="quarter" idx="1"/>
          </p:nvPr>
        </p:nvSpPr>
        <p:spPr>
          <a:xfrm>
            <a:off x="612775" y="1600200"/>
            <a:ext cx="8153400" cy="4876800"/>
          </a:xfrm>
        </p:spPr>
        <p:txBody>
          <a:bodyPr/>
          <a:lstStyle/>
          <a:p>
            <a:pPr eaLnBrk="1" hangingPunct="1"/>
            <a:r>
              <a:rPr lang="en-US" sz="2700" smtClean="0"/>
              <a:t>Testing is done by:</a:t>
            </a:r>
          </a:p>
          <a:p>
            <a:pPr lvl="1" eaLnBrk="1" hangingPunct="1"/>
            <a:r>
              <a:rPr lang="en-US" sz="2400" smtClean="0"/>
              <a:t>the programmer</a:t>
            </a:r>
          </a:p>
          <a:p>
            <a:pPr lvl="1" eaLnBrk="1" hangingPunct="1"/>
            <a:r>
              <a:rPr lang="en-US" sz="2400" smtClean="0"/>
              <a:t>other members of the software team who did not code the module being tested</a:t>
            </a:r>
          </a:p>
          <a:p>
            <a:pPr lvl="1" eaLnBrk="1" hangingPunct="1"/>
            <a:r>
              <a:rPr lang="en-US" sz="2400" smtClean="0"/>
              <a:t>the final users of the software product</a:t>
            </a:r>
          </a:p>
          <a:p>
            <a:pPr eaLnBrk="1" hangingPunct="1"/>
            <a:r>
              <a:rPr lang="en-US" sz="2700" smtClean="0"/>
              <a:t>It is extremely important not to rely only on the programmer who coded a module to test it because programmers often are blind to their own oversights</a:t>
            </a:r>
          </a:p>
          <a:p>
            <a:pPr eaLnBrk="1" hangingPunct="1"/>
            <a:r>
              <a:rPr lang="en-US" sz="2700" smtClean="0"/>
              <a:t>Involving future users helps determine whether they have difficulty interpreting prompts for data (since they are typically less knowledgeable about programming)</a:t>
            </a:r>
          </a:p>
          <a:p>
            <a:pPr eaLnBrk="1" hangingPunct="1"/>
            <a:endParaRPr lang="en-US" sz="270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12775" y="228600"/>
            <a:ext cx="8153400" cy="990600"/>
          </a:xfrm>
        </p:spPr>
        <p:txBody>
          <a:bodyPr/>
          <a:lstStyle/>
          <a:p>
            <a:pPr eaLnBrk="1" hangingPunct="1"/>
            <a:r>
              <a:rPr lang="en-US" smtClean="0"/>
              <a:t>Who Does the Testing? (cont.)</a:t>
            </a:r>
          </a:p>
        </p:txBody>
      </p:sp>
      <p:sp>
        <p:nvSpPr>
          <p:cNvPr id="3"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smtClean="0"/>
              <a:t>Companies often have quality assurance (QA) organizations that verify that the testing process is performed correctly</a:t>
            </a:r>
          </a:p>
          <a:p>
            <a:pPr eaLnBrk="1" hangingPunct="1">
              <a:lnSpc>
                <a:spcPct val="90000"/>
              </a:lnSpc>
            </a:pPr>
            <a:r>
              <a:rPr lang="en-US" sz="2700" smtClean="0"/>
              <a:t>Generally the programmer who wrote the unit does unit testing while a separate test team does integration testing and system testing</a:t>
            </a:r>
          </a:p>
          <a:p>
            <a:pPr eaLnBrk="1" hangingPunct="1">
              <a:lnSpc>
                <a:spcPct val="90000"/>
              </a:lnSpc>
            </a:pPr>
            <a:r>
              <a:rPr lang="en-US" sz="2700" smtClean="0"/>
              <a:t>One methodology, called </a:t>
            </a:r>
            <a:r>
              <a:rPr lang="en-US" sz="2700" i="1" smtClean="0"/>
              <a:t>Extreme Programming</a:t>
            </a:r>
            <a:r>
              <a:rPr lang="en-US" sz="2700" smtClean="0"/>
              <a:t>, puts programmers in pairs; one writes the code, the other writes the tests.  The tester also observes the coder while the code is being written.  They take turns so that each team member is involved in both coding and testing</a:t>
            </a:r>
          </a:p>
          <a:p>
            <a:pPr eaLnBrk="1" hangingPunct="1">
              <a:lnSpc>
                <a:spcPct val="90000"/>
              </a:lnSpc>
            </a:pPr>
            <a:endParaRPr lang="en-US" sz="270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612775" y="228600"/>
            <a:ext cx="8153400" cy="990600"/>
          </a:xfrm>
        </p:spPr>
        <p:txBody>
          <a:bodyPr/>
          <a:lstStyle/>
          <a:p>
            <a:pPr eaLnBrk="1" hangingPunct="1"/>
            <a:r>
              <a:rPr lang="en-US" smtClean="0"/>
              <a:t>Stubs</a:t>
            </a:r>
          </a:p>
        </p:txBody>
      </p:sp>
      <p:sp>
        <p:nvSpPr>
          <p:cNvPr id="100354" name="Content Placeholder 2"/>
          <p:cNvSpPr>
            <a:spLocks noGrp="1"/>
          </p:cNvSpPr>
          <p:nvPr>
            <p:ph sz="quarter" idx="1"/>
          </p:nvPr>
        </p:nvSpPr>
        <p:spPr>
          <a:xfrm>
            <a:off x="612775" y="1600200"/>
            <a:ext cx="8153400" cy="4876800"/>
          </a:xfrm>
        </p:spPr>
        <p:txBody>
          <a:bodyPr/>
          <a:lstStyle/>
          <a:p>
            <a:pPr eaLnBrk="1" hangingPunct="1"/>
            <a:r>
              <a:rPr lang="en-US" smtClean="0"/>
              <a:t>The substitute for a function that has not yet been implemented or tested is called a </a:t>
            </a:r>
            <a:r>
              <a:rPr lang="en-US" i="1" smtClean="0"/>
              <a:t>stub</a:t>
            </a:r>
          </a:p>
          <a:p>
            <a:pPr eaLnBrk="1" hangingPunct="1"/>
            <a:r>
              <a:rPr lang="en-US" smtClean="0"/>
              <a:t>Stubs are useful in testing when not all functions and classes are completed at the same time</a:t>
            </a:r>
          </a:p>
          <a:p>
            <a:pPr eaLnBrk="1" hangingPunct="1"/>
            <a:r>
              <a:rPr lang="en-US" smtClean="0"/>
              <a:t>A stub has the same header as the function it replaces, but its body merely displays a message indicating that the stub was called</a:t>
            </a:r>
          </a:p>
          <a:p>
            <a:pPr eaLnBrk="1" hangingPunct="1"/>
            <a:r>
              <a:rPr lang="en-US" smtClean="0"/>
              <a:t>A stub can also display values of inputs and assign predictable values to any outputs or predictably change the state of a data field (if required) </a:t>
            </a:r>
          </a:p>
          <a:p>
            <a:pPr eaLnBrk="1" hangingPunct="1"/>
            <a:endParaRPr lang="en-US" smtClean="0"/>
          </a:p>
          <a:p>
            <a:pPr eaLnBrk="1" hangingPunct="1"/>
            <a:endParaRPr lang="en-US"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pPr eaLnBrk="1" hangingPunct="1"/>
            <a:r>
              <a:rPr lang="en-US" smtClean="0"/>
              <a:t>Stubs (cont.)</a:t>
            </a:r>
          </a:p>
        </p:txBody>
      </p:sp>
      <p:sp>
        <p:nvSpPr>
          <p:cNvPr id="101378" name="Content Placeholder 2"/>
          <p:cNvSpPr>
            <a:spLocks noGrp="1"/>
          </p:cNvSpPr>
          <p:nvPr>
            <p:ph sz="quarter" idx="1"/>
          </p:nvPr>
        </p:nvSpPr>
        <p:spPr>
          <a:xfrm>
            <a:off x="612775" y="1600200"/>
            <a:ext cx="8153400" cy="4876800"/>
          </a:xfrm>
        </p:spPr>
        <p:txBody>
          <a:bodyPr/>
          <a:lstStyle/>
          <a:p>
            <a:pPr marL="593725" lvl="2" indent="0" eaLnBrk="1" hangingPunct="1">
              <a:buFont typeface="Wingdings" pitchFamily="2" charset="2"/>
              <a:buNone/>
            </a:pPr>
            <a:r>
              <a:rPr lang="en-US" sz="2100" smtClean="0">
                <a:latin typeface="Courier New" pitchFamily="49" charset="0"/>
                <a:cs typeface="Courier New" pitchFamily="49" charset="0"/>
              </a:rPr>
              <a:t>/** Function to save the directory.</a:t>
            </a:r>
          </a:p>
          <a:p>
            <a:pPr marL="593725" lvl="2" indent="0" eaLnBrk="1" hangingPunct="1">
              <a:buFont typeface="Wingdings" pitchFamily="2" charset="2"/>
              <a:buNone/>
            </a:pPr>
            <a:r>
              <a:rPr lang="en-US" sz="2100" smtClean="0">
                <a:latin typeface="Courier New" pitchFamily="49" charset="0"/>
                <a:cs typeface="Courier New" pitchFamily="49" charset="0"/>
              </a:rPr>
              <a:t>pre:	The directory has been loaded with data.</a:t>
            </a:r>
          </a:p>
          <a:p>
            <a:pPr marL="593725" lvl="2" indent="0" eaLnBrk="1" hangingPunct="1">
              <a:buFont typeface="Wingdings" pitchFamily="2" charset="2"/>
              <a:buNone/>
            </a:pPr>
            <a:r>
              <a:rPr lang="en-US" sz="2100" smtClean="0">
                <a:latin typeface="Courier New" pitchFamily="49" charset="0"/>
                <a:cs typeface="Courier New" pitchFamily="49" charset="0"/>
              </a:rPr>
              <a:t>post:	The directory contents have been 			written back to the file as name-			number pairs on adjacent lines.</a:t>
            </a:r>
            <a:br>
              <a:rPr lang="en-US" sz="2100" smtClean="0">
                <a:latin typeface="Courier New" pitchFamily="49" charset="0"/>
                <a:cs typeface="Courier New" pitchFamily="49" charset="0"/>
              </a:rPr>
            </a:br>
            <a:r>
              <a:rPr lang="en-US" sz="2100" smtClean="0">
                <a:latin typeface="Courier New" pitchFamily="49" charset="0"/>
                <a:cs typeface="Courier New" pitchFamily="49" charset="0"/>
              </a:rPr>
              <a:t>		modified is reset to false</a:t>
            </a:r>
          </a:p>
          <a:p>
            <a:pPr marL="593725" lvl="2" indent="0" eaLnBrk="1" hangingPunct="1">
              <a:buFont typeface="Wingdings" pitchFamily="2" charset="2"/>
              <a:buNone/>
            </a:pPr>
            <a:r>
              <a:rPr lang="en-US" sz="2100" smtClean="0">
                <a:latin typeface="Courier New" pitchFamily="49" charset="0"/>
                <a:cs typeface="Courier New" pitchFamily="49" charset="0"/>
              </a:rPr>
              <a:t>*/</a:t>
            </a:r>
          </a:p>
          <a:p>
            <a:pPr marL="593725" lvl="2" indent="0" eaLnBrk="1" hangingPunct="1">
              <a:buFont typeface="Wingdings" pitchFamily="2" charset="2"/>
              <a:buNone/>
            </a:pPr>
            <a:r>
              <a:rPr lang="en-US" sz="2100" smtClean="0">
                <a:latin typeface="Courier New" pitchFamily="49" charset="0"/>
                <a:cs typeface="Courier New" pitchFamily="49" charset="0"/>
              </a:rPr>
              <a:t>void save() {</a:t>
            </a:r>
          </a:p>
          <a:p>
            <a:pPr marL="593725" lvl="2" indent="0" eaLnBrk="1" hangingPunct="1">
              <a:buFont typeface="Wingdings" pitchFamily="2" charset="2"/>
              <a:buNone/>
            </a:pPr>
            <a:r>
              <a:rPr lang="en-US" sz="2100" smtClean="0">
                <a:latin typeface="Courier New" pitchFamily="49" charset="0"/>
                <a:cs typeface="Courier New" pitchFamily="49" charset="0"/>
              </a:rPr>
              <a:t>	cout &lt;&lt; "Stub for save has been called\n";</a:t>
            </a:r>
          </a:p>
          <a:p>
            <a:pPr marL="593725" lvl="2" indent="0" eaLnBrk="1" hangingPunct="1">
              <a:buFont typeface="Wingdings" pitchFamily="2" charset="2"/>
              <a:buNone/>
            </a:pPr>
            <a:r>
              <a:rPr lang="en-US" sz="2100" smtClean="0">
                <a:latin typeface="Courier New" pitchFamily="49" charset="0"/>
                <a:cs typeface="Courier New" pitchFamily="49" charset="0"/>
              </a:rPr>
              <a:t>	modified = false;</a:t>
            </a:r>
          </a:p>
          <a:p>
            <a:pPr marL="593725" lvl="2" indent="0" eaLnBrk="1" hangingPunct="1">
              <a:buFont typeface="Wingdings" pitchFamily="2" charset="2"/>
              <a:buNone/>
            </a:pPr>
            <a:r>
              <a:rPr lang="en-US" sz="2100" smtClean="0">
                <a:latin typeface="Courier New" pitchFamily="49" charset="0"/>
                <a:cs typeface="Courier New" pitchFamily="49" charset="0"/>
              </a:rPr>
              <a:t>}</a:t>
            </a:r>
          </a:p>
          <a:p>
            <a:pPr marL="593725" lvl="2" indent="0" eaLnBrk="1" hangingPunct="1">
              <a:buFont typeface="Wingdings" pitchFamily="2" charset="2"/>
              <a:buNone/>
            </a:pPr>
            <a:r>
              <a:rPr lang="en-US" sz="2100" smtClean="0">
                <a:latin typeface="Courier New" pitchFamily="49" charset="0"/>
                <a:cs typeface="Courier New" pitchFamily="49" charset="0"/>
              </a:rPr>
              <a:t> </a:t>
            </a:r>
          </a:p>
          <a:p>
            <a:pPr eaLnBrk="1" hangingPunct="1"/>
            <a:endParaRPr lang="en-US" sz="270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pPr eaLnBrk="1" hangingPunct="1"/>
            <a:r>
              <a:rPr lang="en-US" smtClean="0"/>
              <a:t>Drivers</a:t>
            </a:r>
          </a:p>
        </p:txBody>
      </p:sp>
      <p:sp>
        <p:nvSpPr>
          <p:cNvPr id="102402" name="Content Placeholder 2"/>
          <p:cNvSpPr>
            <a:spLocks noGrp="1"/>
          </p:cNvSpPr>
          <p:nvPr>
            <p:ph sz="quarter" idx="1"/>
          </p:nvPr>
        </p:nvSpPr>
        <p:spPr>
          <a:xfrm>
            <a:off x="612775" y="1600200"/>
            <a:ext cx="8153400" cy="4876800"/>
          </a:xfrm>
        </p:spPr>
        <p:txBody>
          <a:bodyPr/>
          <a:lstStyle/>
          <a:p>
            <a:pPr eaLnBrk="1" hangingPunct="1"/>
            <a:r>
              <a:rPr lang="en-US" smtClean="0"/>
              <a:t>A </a:t>
            </a:r>
            <a:r>
              <a:rPr lang="en-US" i="1" smtClean="0"/>
              <a:t>driver program</a:t>
            </a:r>
            <a:r>
              <a:rPr lang="en-US" smtClean="0"/>
              <a:t> </a:t>
            </a:r>
          </a:p>
          <a:p>
            <a:pPr lvl="1" eaLnBrk="1" hangingPunct="1"/>
            <a:r>
              <a:rPr lang="en-US" smtClean="0"/>
              <a:t>Declares any necessary object instances and variables</a:t>
            </a:r>
          </a:p>
          <a:p>
            <a:pPr lvl="1" eaLnBrk="1" hangingPunct="1"/>
            <a:r>
              <a:rPr lang="en-US" smtClean="0"/>
              <a:t>Assigns values to any of the function's inputs (as specified in the function's preconditions)</a:t>
            </a:r>
          </a:p>
          <a:p>
            <a:pPr lvl="1" eaLnBrk="1" hangingPunct="1"/>
            <a:r>
              <a:rPr lang="en-US" smtClean="0"/>
              <a:t>Calls the function</a:t>
            </a:r>
          </a:p>
          <a:p>
            <a:pPr lvl="1" eaLnBrk="1" hangingPunct="1"/>
            <a:r>
              <a:rPr lang="en-US" smtClean="0"/>
              <a:t>Displays the values of any outputs returned by the function</a:t>
            </a:r>
          </a:p>
          <a:p>
            <a:pPr eaLnBrk="1" hangingPunct="1"/>
            <a:r>
              <a:rPr lang="en-US" smtClean="0"/>
              <a:t>The previous listing was a driver program to test function </a:t>
            </a:r>
            <a:r>
              <a:rPr lang="en-US" sz="2400" smtClean="0">
                <a:latin typeface="Courier New" pitchFamily="49" charset="0"/>
                <a:cs typeface="Courier New" pitchFamily="49" charset="0"/>
              </a:rPr>
              <a:t>search</a:t>
            </a:r>
            <a:endParaRPr lang="en-US" smtClean="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12775" y="228600"/>
            <a:ext cx="8153400" cy="990600"/>
          </a:xfrm>
        </p:spPr>
        <p:txBody>
          <a:bodyPr/>
          <a:lstStyle/>
          <a:p>
            <a:pPr eaLnBrk="1" hangingPunct="1"/>
            <a:r>
              <a:rPr lang="en-US" smtClean="0"/>
              <a:t>Testing a Class</a:t>
            </a:r>
          </a:p>
        </p:txBody>
      </p:sp>
      <p:sp>
        <p:nvSpPr>
          <p:cNvPr id="103426" name="Content Placeholder 2"/>
          <p:cNvSpPr>
            <a:spLocks noGrp="1"/>
          </p:cNvSpPr>
          <p:nvPr>
            <p:ph sz="quarter" idx="1"/>
          </p:nvPr>
        </p:nvSpPr>
        <p:spPr>
          <a:xfrm>
            <a:off x="612775" y="1600200"/>
            <a:ext cx="8153400" cy="4876800"/>
          </a:xfrm>
        </p:spPr>
        <p:txBody>
          <a:bodyPr/>
          <a:lstStyle/>
          <a:p>
            <a:pPr eaLnBrk="1" hangingPunct="1"/>
            <a:r>
              <a:rPr lang="en-US" smtClean="0"/>
              <a:t>Recall the </a:t>
            </a:r>
            <a:r>
              <a:rPr lang="en-US" smtClean="0">
                <a:latin typeface="Courier New" pitchFamily="49" charset="0"/>
                <a:cs typeface="Courier New" pitchFamily="49" charset="0"/>
              </a:rPr>
              <a:t>Directory_Entry</a:t>
            </a:r>
            <a:r>
              <a:rPr lang="en-US" smtClean="0"/>
              <a:t> class from Section 1.6</a:t>
            </a:r>
          </a:p>
          <a:p>
            <a:pPr eaLnBrk="1" hangingPunct="1"/>
            <a:r>
              <a:rPr lang="en-US" smtClean="0"/>
              <a:t>The </a:t>
            </a:r>
            <a:r>
              <a:rPr lang="en-US" smtClean="0">
                <a:latin typeface="Courier New" pitchFamily="49" charset="0"/>
                <a:cs typeface="Courier New" pitchFamily="49" charset="0"/>
              </a:rPr>
              <a:t>main</a:t>
            </a:r>
            <a:r>
              <a:rPr lang="en-US" smtClean="0"/>
              <a:t> function of this class could be a test driver</a:t>
            </a:r>
          </a:p>
          <a:p>
            <a:pPr eaLnBrk="1" hangingPunct="1"/>
            <a:r>
              <a:rPr lang="en-US" smtClean="0"/>
              <a:t>We could write test cases to verify that the constructor and the functions </a:t>
            </a:r>
            <a:r>
              <a:rPr lang="en-US" smtClean="0">
                <a:latin typeface="Courier New" pitchFamily="49" charset="0"/>
                <a:cs typeface="Courier New" pitchFamily="49" charset="0"/>
              </a:rPr>
              <a:t>get_name</a:t>
            </a:r>
            <a:r>
              <a:rPr lang="en-US" smtClean="0"/>
              <a:t> and </a:t>
            </a:r>
            <a:r>
              <a:rPr lang="en-US" smtClean="0">
                <a:latin typeface="Courier New" pitchFamily="49" charset="0"/>
                <a:cs typeface="Courier New" pitchFamily="49" charset="0"/>
              </a:rPr>
              <a:t>get_number</a:t>
            </a:r>
            <a:r>
              <a:rPr lang="en-US" smtClean="0"/>
              <a:t> perform correctly</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pic>
        <p:nvPicPr>
          <p:cNvPr id="103428" name="Picture 2"/>
          <p:cNvPicPr>
            <a:picLocks noChangeAspect="1" noChangeArrowheads="1"/>
          </p:cNvPicPr>
          <p:nvPr/>
        </p:nvPicPr>
        <p:blipFill>
          <a:blip r:embed="rId2"/>
          <a:srcRect/>
          <a:stretch>
            <a:fillRect/>
          </a:stretch>
        </p:blipFill>
        <p:spPr bwMode="auto">
          <a:xfrm>
            <a:off x="1905000" y="4953000"/>
            <a:ext cx="5286375" cy="1390650"/>
          </a:xfrm>
          <a:prstGeom prst="rect">
            <a:avLst/>
          </a:prstGeom>
          <a:noFill/>
          <a:ln w="9525">
            <a:noFill/>
            <a:miter lim="800000"/>
            <a:headEnd/>
            <a:tailEnd/>
          </a:ln>
        </p:spPr>
      </p:pic>
      <p:pic>
        <p:nvPicPr>
          <p:cNvPr id="103429" name="Picture 2"/>
          <p:cNvPicPr>
            <a:picLocks noChangeAspect="1" noChangeArrowheads="1"/>
          </p:cNvPicPr>
          <p:nvPr/>
        </p:nvPicPr>
        <p:blipFill>
          <a:blip r:embed="rId3"/>
          <a:srcRect/>
          <a:stretch>
            <a:fillRect/>
          </a:stretch>
        </p:blipFill>
        <p:spPr bwMode="auto">
          <a:xfrm>
            <a:off x="1014413" y="4953000"/>
            <a:ext cx="7067550"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12775" y="228600"/>
            <a:ext cx="8153400" cy="990600"/>
          </a:xfrm>
        </p:spPr>
        <p:txBody>
          <a:bodyPr/>
          <a:lstStyle/>
          <a:p>
            <a:pPr eaLnBrk="1" hangingPunct="1"/>
            <a:r>
              <a:rPr lang="en-US" smtClean="0"/>
              <a:t>Test Framework</a:t>
            </a:r>
          </a:p>
        </p:txBody>
      </p:sp>
      <p:sp>
        <p:nvSpPr>
          <p:cNvPr id="104450" name="Content Placeholder 2"/>
          <p:cNvSpPr>
            <a:spLocks noGrp="1"/>
          </p:cNvSpPr>
          <p:nvPr>
            <p:ph sz="quarter" idx="1"/>
          </p:nvPr>
        </p:nvSpPr>
        <p:spPr>
          <a:xfrm>
            <a:off x="612775" y="1600200"/>
            <a:ext cx="8153400" cy="4876800"/>
          </a:xfrm>
        </p:spPr>
        <p:txBody>
          <a:bodyPr/>
          <a:lstStyle/>
          <a:p>
            <a:pPr eaLnBrk="1" hangingPunct="1"/>
            <a:r>
              <a:rPr lang="en-US" dirty="0" smtClean="0"/>
              <a:t>A </a:t>
            </a:r>
            <a:r>
              <a:rPr lang="en-US" i="1" dirty="0" smtClean="0"/>
              <a:t>test case </a:t>
            </a:r>
            <a:r>
              <a:rPr lang="en-US" dirty="0" smtClean="0"/>
              <a:t>is an individual test</a:t>
            </a:r>
          </a:p>
          <a:p>
            <a:pPr eaLnBrk="1" hangingPunct="1"/>
            <a:r>
              <a:rPr lang="en-US" dirty="0" smtClean="0"/>
              <a:t>A collection of test cases is known as a </a:t>
            </a:r>
            <a:r>
              <a:rPr lang="en-US" i="1" dirty="0" smtClean="0"/>
              <a:t>test suite</a:t>
            </a:r>
          </a:p>
          <a:p>
            <a:pPr eaLnBrk="1" hangingPunct="1"/>
            <a:r>
              <a:rPr lang="en-US" dirty="0" smtClean="0"/>
              <a:t>A program that executes a series of tests and reports the results is known as a </a:t>
            </a:r>
            <a:r>
              <a:rPr lang="en-US" i="1" dirty="0" smtClean="0"/>
              <a:t>test harness</a:t>
            </a:r>
          </a:p>
          <a:p>
            <a:pPr eaLnBrk="1" hangingPunct="1"/>
            <a:r>
              <a:rPr lang="en-US" dirty="0" smtClean="0"/>
              <a:t>A </a:t>
            </a:r>
            <a:r>
              <a:rPr lang="en-US" i="1" dirty="0" smtClean="0"/>
              <a:t>test framework</a:t>
            </a:r>
            <a:r>
              <a:rPr lang="en-US" dirty="0" smtClean="0"/>
              <a:t> is a software product that facilitates writing test cases, organizing the test cases into test suites, running the test suites, and reporting the results</a:t>
            </a:r>
          </a:p>
          <a:p>
            <a:pPr eaLnBrk="1" hangingPunct="1"/>
            <a:r>
              <a:rPr lang="en-US" dirty="0" smtClean="0"/>
              <a:t>One open-source test framework for C++ projects that can be used in a stand-alone mode is </a:t>
            </a:r>
            <a:r>
              <a:rPr lang="en-US" dirty="0" err="1" smtClean="0"/>
              <a:t>CppUnit</a:t>
            </a:r>
            <a:endParaRPr lang="en-US"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pPr eaLnBrk="1" hangingPunct="1"/>
            <a:r>
              <a:rPr lang="en-US" smtClean="0"/>
              <a:t>Run-time Errors</a:t>
            </a:r>
          </a:p>
        </p:txBody>
      </p:sp>
      <p:sp>
        <p:nvSpPr>
          <p:cNvPr id="22530" name="Content Placeholder 2"/>
          <p:cNvSpPr>
            <a:spLocks noGrp="1"/>
          </p:cNvSpPr>
          <p:nvPr>
            <p:ph sz="quarter" idx="1"/>
          </p:nvPr>
        </p:nvSpPr>
        <p:spPr>
          <a:xfrm>
            <a:off x="612775" y="1600200"/>
            <a:ext cx="8153400" cy="4876800"/>
          </a:xfrm>
        </p:spPr>
        <p:txBody>
          <a:bodyPr/>
          <a:lstStyle/>
          <a:p>
            <a:pPr eaLnBrk="1" hangingPunct="1"/>
            <a:r>
              <a:rPr lang="en-US" i="1" dirty="0" smtClean="0"/>
              <a:t>Run-time errors</a:t>
            </a:r>
            <a:r>
              <a:rPr lang="en-US" dirty="0" smtClean="0"/>
              <a:t> occur during program execution</a:t>
            </a:r>
          </a:p>
          <a:p>
            <a:pPr eaLnBrk="1" hangingPunct="1"/>
            <a:r>
              <a:rPr lang="en-US" dirty="0" smtClean="0"/>
              <a:t>A run-time error occurs when the computer or the C++ run-time library detects an operation that it knows to be incorrect</a:t>
            </a:r>
          </a:p>
          <a:p>
            <a:pPr eaLnBrk="1" hangingPunct="1"/>
            <a:r>
              <a:rPr lang="en-US" dirty="0" smtClean="0"/>
              <a:t>Most run-time errors cause the operating system or run-time library to issue an error message and halt the program</a:t>
            </a:r>
          </a:p>
          <a:p>
            <a:pPr eaLnBrk="1" hangingPunct="1"/>
            <a:r>
              <a:rPr lang="en-US" dirty="0" smtClean="0"/>
              <a:t>Different computers, operating systems, and compilers handle these errors differently</a:t>
            </a:r>
          </a:p>
          <a:p>
            <a:pPr eaLnBrk="1" hangingPunct="1"/>
            <a:endParaRPr lang="en-US" dirty="0" smtClean="0"/>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lstStyle/>
          <a:p>
            <a:pPr eaLnBrk="1" hangingPunct="1"/>
            <a:r>
              <a:rPr lang="en-US" smtClean="0"/>
              <a:t>Regression Testing</a:t>
            </a:r>
          </a:p>
        </p:txBody>
      </p:sp>
      <p:sp>
        <p:nvSpPr>
          <p:cNvPr id="105474" name="Content Placeholder 2"/>
          <p:cNvSpPr>
            <a:spLocks noGrp="1"/>
          </p:cNvSpPr>
          <p:nvPr>
            <p:ph sz="quarter" idx="1"/>
          </p:nvPr>
        </p:nvSpPr>
        <p:spPr>
          <a:xfrm>
            <a:off x="612775" y="1600200"/>
            <a:ext cx="8153400" cy="4876800"/>
          </a:xfrm>
        </p:spPr>
        <p:txBody>
          <a:bodyPr/>
          <a:lstStyle/>
          <a:p>
            <a:pPr eaLnBrk="1" hangingPunct="1"/>
            <a:r>
              <a:rPr lang="en-US" smtClean="0"/>
              <a:t>We should save our test plan, test suite (stubs and drivers), and test results</a:t>
            </a:r>
          </a:p>
          <a:p>
            <a:pPr eaLnBrk="1" hangingPunct="1"/>
            <a:r>
              <a:rPr lang="en-US" smtClean="0"/>
              <a:t>Whenever a change is made to a function, class, or program, the tests can (and should) be rerun to determine that the change did not cause an unintended consequence </a:t>
            </a:r>
          </a:p>
          <a:p>
            <a:pPr eaLnBrk="1" hangingPunct="1"/>
            <a:r>
              <a:rPr lang="en-US" smtClean="0"/>
              <a:t>The rerunning of tests and verifying that nothing changed is called </a:t>
            </a:r>
            <a:r>
              <a:rPr lang="en-US" i="1" smtClean="0"/>
              <a:t>regression testing</a:t>
            </a:r>
            <a:r>
              <a:rPr lang="en-US" smtClean="0"/>
              <a:t>  </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612775" y="228600"/>
            <a:ext cx="8153400" cy="990600"/>
          </a:xfrm>
        </p:spPr>
        <p:txBody>
          <a:bodyPr/>
          <a:lstStyle/>
          <a:p>
            <a:pPr eaLnBrk="1" hangingPunct="1"/>
            <a:r>
              <a:rPr lang="en-US" smtClean="0"/>
              <a:t>Integration Testing</a:t>
            </a:r>
          </a:p>
        </p:txBody>
      </p:sp>
      <p:sp>
        <p:nvSpPr>
          <p:cNvPr id="106498"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500" dirty="0" smtClean="0"/>
              <a:t>In </a:t>
            </a:r>
            <a:r>
              <a:rPr lang="en-US" sz="2500" i="1" dirty="0" smtClean="0"/>
              <a:t>integration testing</a:t>
            </a:r>
            <a:r>
              <a:rPr lang="en-US" sz="2500" dirty="0" smtClean="0"/>
              <a:t> the program tester determines if the individual components of the system, which have been </a:t>
            </a:r>
            <a:r>
              <a:rPr lang="en-US" sz="2500" dirty="0"/>
              <a:t>tested separately, </a:t>
            </a:r>
            <a:r>
              <a:rPr lang="en-US" sz="2500" dirty="0" smtClean="0"/>
              <a:t>can be integrated with other components</a:t>
            </a:r>
          </a:p>
          <a:p>
            <a:pPr eaLnBrk="1" hangingPunct="1">
              <a:lnSpc>
                <a:spcPct val="90000"/>
              </a:lnSpc>
            </a:pPr>
            <a:r>
              <a:rPr lang="en-US" sz="2500" dirty="0" smtClean="0"/>
              <a:t>Each phase of integration testing deals with larger components, progressing from individual units, such as functions or classes, and ending with the entire system</a:t>
            </a:r>
          </a:p>
          <a:p>
            <a:pPr eaLnBrk="1" hangingPunct="1">
              <a:lnSpc>
                <a:spcPct val="90000"/>
              </a:lnSpc>
            </a:pPr>
            <a:r>
              <a:rPr lang="en-US" sz="2500" dirty="0" smtClean="0"/>
              <a:t>Once the entire system is completed, integration testing determines whether that system is compatible with other systems in the computing environment in which it will be used</a:t>
            </a:r>
          </a:p>
          <a:p>
            <a:pPr eaLnBrk="1" hangingPunct="1">
              <a:lnSpc>
                <a:spcPct val="90000"/>
              </a:lnSpc>
            </a:pPr>
            <a:r>
              <a:rPr lang="en-US" sz="2500" dirty="0" smtClean="0"/>
              <a:t>If we have prepared UML diagrams as system documentation, we can use these diagrams to determine the expected interaction between units in our program system</a:t>
            </a:r>
          </a:p>
        </p:txBody>
      </p:sp>
      <p:sp>
        <p:nvSpPr>
          <p:cNvPr id="4" name="Slide Number Placeholder 3"/>
          <p:cNvSpPr>
            <a:spLocks noGrp="1"/>
          </p:cNvSpPr>
          <p:nvPr>
            <p:ph type="sldNum" sz="quarter" idx="10"/>
          </p:nvPr>
        </p:nvSpPr>
        <p:spPr/>
        <p:txBody>
          <a:bodyPr>
            <a:normAutofit fontScale="85000" lnSpcReduction="20000"/>
          </a:bodyPr>
          <a:lstStyle/>
          <a:p>
            <a:pPr>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Placeholder 5"/>
          <p:cNvSpPr>
            <a:spLocks noGrp="1"/>
          </p:cNvSpPr>
          <p:nvPr>
            <p:ph type="body" idx="1"/>
          </p:nvPr>
        </p:nvSpPr>
        <p:spPr/>
        <p:txBody>
          <a:bodyPr/>
          <a:lstStyle/>
          <a:p>
            <a:pPr eaLnBrk="1" hangingPunct="1"/>
            <a:r>
              <a:rPr lang="en-US" smtClean="0"/>
              <a:t>Section 2.4</a:t>
            </a:r>
          </a:p>
        </p:txBody>
      </p:sp>
      <p:sp>
        <p:nvSpPr>
          <p:cNvPr id="107522" name="Title 4"/>
          <p:cNvSpPr>
            <a:spLocks noGrp="1"/>
          </p:cNvSpPr>
          <p:nvPr>
            <p:ph type="title"/>
          </p:nvPr>
        </p:nvSpPr>
        <p:spPr/>
        <p:txBody>
          <a:bodyPr/>
          <a:lstStyle/>
          <a:p>
            <a:pPr eaLnBrk="1" hangingPunct="1"/>
            <a:r>
              <a:rPr lang="en-US" smtClean="0"/>
              <a:t>Debugging a Program</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p:cNvSpPr>
            <a:spLocks noGrp="1"/>
          </p:cNvSpPr>
          <p:nvPr>
            <p:ph type="title"/>
          </p:nvPr>
        </p:nvSpPr>
        <p:spPr>
          <a:xfrm>
            <a:off x="612775" y="228600"/>
            <a:ext cx="8153400" cy="990600"/>
          </a:xfrm>
        </p:spPr>
        <p:txBody>
          <a:bodyPr/>
          <a:lstStyle/>
          <a:p>
            <a:pPr eaLnBrk="1" hangingPunct="1"/>
            <a:r>
              <a:rPr lang="en-US" smtClean="0"/>
              <a:t>Debugging a Program</a:t>
            </a:r>
          </a:p>
        </p:txBody>
      </p:sp>
      <p:sp>
        <p:nvSpPr>
          <p:cNvPr id="108546" name="Content Placeholder 4"/>
          <p:cNvSpPr>
            <a:spLocks noGrp="1"/>
          </p:cNvSpPr>
          <p:nvPr>
            <p:ph sz="quarter" idx="1"/>
          </p:nvPr>
        </p:nvSpPr>
        <p:spPr>
          <a:xfrm>
            <a:off x="612775" y="1600200"/>
            <a:ext cx="8153400" cy="4876800"/>
          </a:xfrm>
        </p:spPr>
        <p:txBody>
          <a:bodyPr/>
          <a:lstStyle/>
          <a:p>
            <a:pPr eaLnBrk="1" hangingPunct="1"/>
            <a:r>
              <a:rPr lang="en-US" i="1" smtClean="0"/>
              <a:t>Debugging</a:t>
            </a:r>
            <a:r>
              <a:rPr lang="en-US" smtClean="0"/>
              <a:t>, the process of removing errors, is a major activity performed during the testing process</a:t>
            </a:r>
          </a:p>
          <a:p>
            <a:pPr eaLnBrk="1" hangingPunct="1"/>
            <a:r>
              <a:rPr lang="en-US" smtClean="0"/>
              <a:t>Testing determines whether you have an error; debugging determines the cause of (and means of correcting) an error (run-time and logic)</a:t>
            </a:r>
          </a:p>
          <a:p>
            <a:pPr eaLnBrk="1" hangingPunct="1"/>
            <a:r>
              <a:rPr lang="en-US" smtClean="0"/>
              <a:t>During debugging, we might trace through a function or we might insert additional diagnostic statements in the function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mtClean="0"/>
              <a:t>The function </a:t>
            </a:r>
            <a:r>
              <a:rPr lang="en-US" sz="1600" smtClean="0">
                <a:latin typeface="Courier New" pitchFamily="49" charset="0"/>
                <a:cs typeface="Courier New" pitchFamily="49" charset="0"/>
              </a:rPr>
              <a:t>read_int</a:t>
            </a:r>
          </a:p>
          <a:p>
            <a:pPr marL="0" indent="0" eaLnBrk="1" hangingPunct="1">
              <a:buFont typeface="Wingdings" pitchFamily="2" charset="2"/>
              <a:buNone/>
            </a:pPr>
            <a:r>
              <a:rPr lang="en-US" sz="1600" smtClean="0">
                <a:latin typeface="Courier New" pitchFamily="49" charset="0"/>
                <a:cs typeface="Courier New" pitchFamily="49" charset="0"/>
              </a:rPr>
              <a:t>...</a:t>
            </a:r>
          </a:p>
          <a:p>
            <a:pPr marL="0" indent="0" eaLnBrk="1" hangingPunct="1">
              <a:buFont typeface="Wingdings" pitchFamily="2" charset="2"/>
              <a:buNone/>
            </a:pPr>
            <a:endParaRPr lang="en-US" sz="1600" smtClean="0">
              <a:latin typeface="Courier New" pitchFamily="49" charset="0"/>
              <a:cs typeface="Courier New" pitchFamily="49" charset="0"/>
            </a:endParaRPr>
          </a:p>
          <a:p>
            <a:pPr marL="0" indent="0" eaLnBrk="1" hangingPunct="1">
              <a:buFont typeface="Wingdings" pitchFamily="2" charset="2"/>
              <a:buNone/>
            </a:pPr>
            <a:r>
              <a:rPr lang="en-US" sz="1600" smtClean="0">
                <a:latin typeface="Courier New" pitchFamily="49" charset="0"/>
                <a:cs typeface="Courier New" pitchFamily="49" charset="0"/>
              </a:rPr>
              <a:t>/** </a:t>
            </a:r>
            <a:r>
              <a:rPr lang="en-US" sz="1600" i="1" smtClean="0">
                <a:latin typeface="Courier New" pitchFamily="49" charset="0"/>
                <a:cs typeface="Courier New" pitchFamily="49" charset="0"/>
              </a:rPr>
              <a:t>Function to return an integer data value between two   </a:t>
            </a:r>
          </a:p>
          <a:p>
            <a:pPr marL="0" indent="0" eaLnBrk="1" hangingPunct="1">
              <a:buFont typeface="Wingdings" pitchFamily="2" charset="2"/>
              <a:buNone/>
            </a:pPr>
            <a:r>
              <a:rPr lang="en-US" sz="1600" i="1" smtClean="0">
                <a:latin typeface="Courier New" pitchFamily="49" charset="0"/>
                <a:cs typeface="Courier New" pitchFamily="49" charset="0"/>
              </a:rPr>
              <a:t>    specified end points.</a:t>
            </a:r>
          </a:p>
          <a:p>
            <a:pPr marL="0" indent="0" eaLnBrk="1" hangingPunct="1">
              <a:buFont typeface="Wingdings" pitchFamily="2" charset="2"/>
              <a:buNone/>
            </a:pPr>
            <a:r>
              <a:rPr lang="en-US" sz="1600" i="1" smtClean="0">
                <a:latin typeface="Courier New" pitchFamily="49" charset="0"/>
                <a:cs typeface="Courier New" pitchFamily="49" charset="0"/>
              </a:rPr>
              <a:t>    pre</a:t>
            </a:r>
            <a:r>
              <a:rPr lang="en-US" sz="1600" smtClean="0">
                <a:latin typeface="Courier New" pitchFamily="49" charset="0"/>
                <a:cs typeface="Courier New" pitchFamily="49" charset="0"/>
              </a:rPr>
              <a:t>: min_n &lt;= max_n</a:t>
            </a:r>
          </a:p>
          <a:p>
            <a:pPr marL="0" indent="0" eaLnBrk="1" hangingPunct="1">
              <a:buFont typeface="Wingdings" pitchFamily="2" charset="2"/>
              <a:buNone/>
            </a:pPr>
            <a:r>
              <a:rPr lang="en-US" sz="1600" smtClean="0">
                <a:latin typeface="Courier New" pitchFamily="49" charset="0"/>
                <a:cs typeface="Courier New" pitchFamily="49" charset="0"/>
              </a:rPr>
              <a:t>    @param prompt </a:t>
            </a:r>
            <a:r>
              <a:rPr lang="en-US" sz="1600" i="1" smtClean="0">
                <a:latin typeface="Courier New" pitchFamily="49" charset="0"/>
                <a:cs typeface="Courier New" pitchFamily="49" charset="0"/>
              </a:rPr>
              <a:t>Message to be displayed</a:t>
            </a:r>
          </a:p>
          <a:p>
            <a:pPr marL="0" indent="0" eaLnBrk="1" hangingPunct="1">
              <a:buFont typeface="Wingdings" pitchFamily="2" charset="2"/>
              <a:buNone/>
            </a:pPr>
            <a:r>
              <a:rPr lang="en-US" sz="1600" smtClean="0">
                <a:latin typeface="Courier New" pitchFamily="49" charset="0"/>
                <a:cs typeface="Courier New" pitchFamily="49" charset="0"/>
              </a:rPr>
              <a:t>    @param min_n </a:t>
            </a:r>
            <a:r>
              <a:rPr lang="en-US" sz="1600" i="1" smtClean="0">
                <a:latin typeface="Courier New" pitchFamily="49" charset="0"/>
                <a:cs typeface="Courier New" pitchFamily="49" charset="0"/>
              </a:rPr>
              <a:t>Smallest value in range</a:t>
            </a:r>
          </a:p>
          <a:p>
            <a:pPr marL="0" indent="0" eaLnBrk="1" hangingPunct="1">
              <a:buFont typeface="Wingdings" pitchFamily="2" charset="2"/>
              <a:buNone/>
            </a:pPr>
            <a:r>
              <a:rPr lang="en-US" sz="1600" smtClean="0">
                <a:latin typeface="Courier New" pitchFamily="49" charset="0"/>
                <a:cs typeface="Courier New" pitchFamily="49" charset="0"/>
              </a:rPr>
              <a:t>    @param max_n </a:t>
            </a:r>
            <a:r>
              <a:rPr lang="en-US" sz="1600" i="1" smtClean="0">
                <a:latin typeface="Courier New" pitchFamily="49" charset="0"/>
                <a:cs typeface="Courier New" pitchFamily="49" charset="0"/>
              </a:rPr>
              <a:t>Largest value in range</a:t>
            </a:r>
          </a:p>
          <a:p>
            <a:pPr marL="0" indent="0" eaLnBrk="1" hangingPunct="1">
              <a:buFont typeface="Wingdings" pitchFamily="2" charset="2"/>
              <a:buNone/>
            </a:pPr>
            <a:r>
              <a:rPr lang="en-US" sz="1600" smtClean="0">
                <a:latin typeface="Courier New" pitchFamily="49" charset="0"/>
                <a:cs typeface="Courier New" pitchFamily="49" charset="0"/>
              </a:rPr>
              <a:t>    @throws </a:t>
            </a:r>
            <a:r>
              <a:rPr lang="en-US" sz="1600" i="1" smtClean="0">
                <a:latin typeface="Courier New" pitchFamily="49" charset="0"/>
                <a:cs typeface="Courier New" pitchFamily="49" charset="0"/>
              </a:rPr>
              <a:t>invalid_argument if </a:t>
            </a:r>
            <a:r>
              <a:rPr lang="en-US" sz="1600" smtClean="0">
                <a:latin typeface="Courier New" pitchFamily="49" charset="0"/>
                <a:cs typeface="Courier New" pitchFamily="49" charset="0"/>
              </a:rPr>
              <a:t>min_n &gt; max_n</a:t>
            </a:r>
          </a:p>
          <a:p>
            <a:pPr marL="0" indent="0" eaLnBrk="1" hangingPunct="1">
              <a:buFont typeface="Wingdings" pitchFamily="2" charset="2"/>
              <a:buNone/>
            </a:pPr>
            <a:r>
              <a:rPr lang="en-US" sz="1600" smtClean="0">
                <a:latin typeface="Courier New" pitchFamily="49" charset="0"/>
                <a:cs typeface="Courier New" pitchFamily="49" charset="0"/>
              </a:rPr>
              <a:t>    @return </a:t>
            </a:r>
            <a:r>
              <a:rPr lang="en-US" sz="1600" i="1" smtClean="0">
                <a:latin typeface="Courier New" pitchFamily="49" charset="0"/>
                <a:cs typeface="Courier New" pitchFamily="49" charset="0"/>
              </a:rPr>
              <a:t>The first data value that is in the range</a:t>
            </a:r>
          </a:p>
          <a:p>
            <a:pPr marL="0" indent="0" eaLnBrk="1" hangingPunct="1">
              <a:buFont typeface="Wingdings" pitchFamily="2" charset="2"/>
              <a:buNone/>
            </a:pPr>
            <a:r>
              <a:rPr lang="en-US" sz="1600" smtClean="0">
                <a:latin typeface="Courier New" pitchFamily="49" charset="0"/>
                <a:cs typeface="Courier New" pitchFamily="49" charset="0"/>
              </a:rPr>
              <a:t>*/</a:t>
            </a:r>
          </a:p>
          <a:p>
            <a:pPr marL="0" indent="0" eaLnBrk="1" hangingPunct="1">
              <a:buFont typeface="Wingdings" pitchFamily="2" charset="2"/>
              <a:buNone/>
            </a:pPr>
            <a:r>
              <a:rPr lang="en-US" sz="1600"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endParaRPr lang="en-US" sz="16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in_range = min_n &lt;= num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return num;</a:t>
            </a:r>
          </a:p>
          <a:p>
            <a:pPr marL="0" indent="0" eaLnBrk="1" hangingPunct="1">
              <a:buFont typeface="Wingdings" pitchFamily="2" charset="2"/>
              <a:buNone/>
            </a:pPr>
            <a:r>
              <a:rPr lang="en-US" sz="1200" noProof="1"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in_range = min_n &lt;= num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return num;</a:t>
            </a:r>
          </a:p>
          <a:p>
            <a:pPr marL="0" indent="0" eaLnBrk="1" hangingPunct="1">
              <a:buFont typeface="Wingdings" pitchFamily="2" charset="2"/>
              <a:buNone/>
            </a:pPr>
            <a:r>
              <a:rPr lang="en-US" sz="1200" noProof="1" smtClean="0">
                <a:latin typeface="Courier New" pitchFamily="49" charset="0"/>
                <a:cs typeface="Courier New" pitchFamily="49" charset="0"/>
              </a:rPr>
              <a:t>}</a:t>
            </a:r>
          </a:p>
        </p:txBody>
      </p:sp>
      <p:sp>
        <p:nvSpPr>
          <p:cNvPr id="2" name="Rectangle 1"/>
          <p:cNvSpPr/>
          <p:nvPr/>
        </p:nvSpPr>
        <p:spPr>
          <a:xfrm>
            <a:off x="5867400" y="2743200"/>
            <a:ext cx="29718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This function does not seem to recognize that a value is outside of the specified range. Instead it appears to accept any input value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in_range = min_n &lt;= num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return num;</a:t>
            </a:r>
          </a:p>
          <a:p>
            <a:pPr marL="0" indent="0" eaLnBrk="1" hangingPunct="1">
              <a:buFont typeface="Wingdings" pitchFamily="2" charset="2"/>
              <a:buNone/>
            </a:pPr>
            <a:r>
              <a:rPr lang="en-US" sz="1200" noProof="1" smtClean="0">
                <a:latin typeface="Courier New" pitchFamily="49" charset="0"/>
                <a:cs typeface="Courier New" pitchFamily="49" charset="0"/>
              </a:rPr>
              <a:t>}</a:t>
            </a:r>
          </a:p>
        </p:txBody>
      </p:sp>
      <p:sp>
        <p:nvSpPr>
          <p:cNvPr id="3" name="Line Callout 1 2"/>
          <p:cNvSpPr/>
          <p:nvPr/>
        </p:nvSpPr>
        <p:spPr>
          <a:xfrm>
            <a:off x="6400800" y="3200400"/>
            <a:ext cx="2286000" cy="1905000"/>
          </a:xfrm>
          <a:prstGeom prst="borderCallout1">
            <a:avLst>
              <a:gd name="adj1" fmla="val 18750"/>
              <a:gd name="adj2" fmla="val -8333"/>
              <a:gd name="adj3" fmla="val 28303"/>
              <a:gd name="adj4" fmla="val -862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This statement appears not to be working</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in_range = min_n &lt;= num &lt;= max_n;</a:t>
            </a:r>
            <a:endParaRPr lang="en-US" sz="1200" smtClean="0">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cout &lt;&lt; "min_n:" &lt;&lt; min_n &lt;&lt; " max_n:" &lt;&lt; max_n &lt;&lt; " num:" &lt;&lt; num </a:t>
            </a:r>
            <a:br>
              <a:rPr lang="en-US" sz="1200" noProof="1" smtClean="0">
                <a:solidFill>
                  <a:srgbClr val="FF0000"/>
                </a:solidFill>
                <a:latin typeface="Courier New" pitchFamily="49" charset="0"/>
                <a:cs typeface="Courier New" pitchFamily="49" charset="0"/>
              </a:rPr>
            </a:br>
            <a:r>
              <a:rPr lang="en-US" sz="1200" smtClean="0">
                <a:solidFill>
                  <a:srgbClr val="FF0000"/>
                </a:solidFill>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&lt;&lt; " in_range:" &lt;&lt; in_range &lt;&lt; '\n';</a:t>
            </a:r>
            <a:endParaRPr lang="en-US" sz="1200" noProof="1" smtClean="0">
              <a:latin typeface="Courier New" pitchFamily="49" charset="0"/>
              <a:cs typeface="Courier New" pitchFamily="49" charset="0"/>
            </a:endParaRP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6096000" y="1752600"/>
            <a:ext cx="2286000" cy="1905000"/>
          </a:xfrm>
          <a:prstGeom prst="borderCallout1">
            <a:avLst>
              <a:gd name="adj1" fmla="val 59668"/>
              <a:gd name="adj2" fmla="val -5054"/>
              <a:gd name="adj3" fmla="val 110927"/>
              <a:gd name="adj4" fmla="val -409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Insert a diagnostic statement to view the values of the variables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3"/>
          <p:cNvSpPr>
            <a:spLocks noGrp="1"/>
          </p:cNvSpPr>
          <p:nvPr>
            <p:ph type="title"/>
          </p:nvPr>
        </p:nvSpPr>
        <p:spPr>
          <a:xfrm>
            <a:off x="612775" y="228600"/>
            <a:ext cx="8153400" cy="990600"/>
          </a:xfrm>
        </p:spPr>
        <p:txBody>
          <a:bodyPr/>
          <a:lstStyle/>
          <a:p>
            <a:pPr eaLnBrk="1" hangingPunct="1"/>
            <a:r>
              <a:rPr lang="en-US" smtClean="0"/>
              <a:t>Debugging a Program (cont.)</a:t>
            </a:r>
          </a:p>
        </p:txBody>
      </p:sp>
      <p:sp>
        <p:nvSpPr>
          <p:cNvPr id="5" name="Content Placeholder 4"/>
          <p:cNvSpPr>
            <a:spLocks noGrp="1"/>
          </p:cNvSpPr>
          <p:nvPr>
            <p:ph sz="quarter" idx="1"/>
          </p:nvPr>
        </p:nvSpPr>
        <p:spPr>
          <a:xfrm>
            <a:off x="612775" y="1600200"/>
            <a:ext cx="8153400" cy="5105400"/>
          </a:xfrm>
        </p:spPr>
        <p:txBody>
          <a:bodyPr>
            <a:noAutofit/>
          </a:bodyPr>
          <a:lstStyle/>
          <a:p>
            <a:pPr marL="0" indent="0" eaLnBrk="1" hangingPunct="1">
              <a:buFont typeface="Wingdings" pitchFamily="2" charset="2"/>
              <a:buNone/>
            </a:pPr>
            <a:r>
              <a:rPr lang="en-US" sz="1200" noProof="1" smtClean="0">
                <a:latin typeface="Courier New" pitchFamily="49" charset="0"/>
                <a:cs typeface="Courier New" pitchFamily="49" charset="0"/>
              </a:rPr>
              <a:t>int read_int(const string&amp; prompt, int min_n, int max_n)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(min_n &gt;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throw invalid_argument("In read_int, min_n not &lt;= max_n");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bool in_range = false;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int num = 0;</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while (!in_range)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prompt;</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if (cin &gt;&gt; num)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in_range = min_n &lt;= num &lt;= max_n;</a:t>
            </a:r>
            <a:endParaRPr lang="en-US" sz="1200" smtClean="0">
              <a:latin typeface="Courier New" pitchFamily="49" charset="0"/>
              <a:cs typeface="Courier New" pitchFamily="49" charset="0"/>
            </a:endParaRPr>
          </a:p>
          <a:p>
            <a:pPr marL="0" indent="0" eaLnBrk="1" hangingPunct="1">
              <a:buFont typeface="Wingdings" pitchFamily="2" charset="2"/>
              <a:buNone/>
            </a:pPr>
            <a:r>
              <a:rPr lang="en-US" sz="1200" smtClean="0">
                <a:solidFill>
                  <a:srgbClr val="FF0000"/>
                </a:solidFill>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cout &lt;&lt; "min_n:" &lt;&lt; min_n &lt;&lt; " max_n:" &lt;&lt; max_n &lt;&lt; " num:" &lt;&lt; num </a:t>
            </a:r>
            <a:br>
              <a:rPr lang="en-US" sz="1200" noProof="1" smtClean="0">
                <a:solidFill>
                  <a:srgbClr val="FF0000"/>
                </a:solidFill>
                <a:latin typeface="Courier New" pitchFamily="49" charset="0"/>
                <a:cs typeface="Courier New" pitchFamily="49" charset="0"/>
              </a:rPr>
            </a:br>
            <a:r>
              <a:rPr lang="en-US" sz="1200" smtClean="0">
                <a:solidFill>
                  <a:srgbClr val="FF0000"/>
                </a:solidFill>
                <a:latin typeface="Courier New" pitchFamily="49" charset="0"/>
                <a:cs typeface="Courier New" pitchFamily="49" charset="0"/>
              </a:rPr>
              <a:t>        </a:t>
            </a:r>
            <a:r>
              <a:rPr lang="en-US" sz="1200" noProof="1" smtClean="0">
                <a:solidFill>
                  <a:srgbClr val="FF0000"/>
                </a:solidFill>
                <a:latin typeface="Courier New" pitchFamily="49" charset="0"/>
                <a:cs typeface="Courier New" pitchFamily="49" charset="0"/>
              </a:rPr>
              <a:t>&lt;&lt; " in_range:" &lt;&lt; in_range &lt;&lt; '\n';</a:t>
            </a:r>
            <a:endParaRPr lang="en-US" sz="1200" noProof="1" smtClean="0">
              <a:latin typeface="Courier New" pitchFamily="49" charset="0"/>
              <a:cs typeface="Courier New" pitchFamily="49" charset="0"/>
            </a:endParaRP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else {</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cout &lt;&lt; "Bad numeric string – try again\n";</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//reset the error flag</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cin.clear();</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 Skip current input line</a:t>
            </a:r>
          </a:p>
          <a:p>
            <a:pPr marL="0" indent="0" eaLnBrk="1" hangingPunct="1">
              <a:buFont typeface="Wingdings" pitchFamily="2" charset="2"/>
              <a:buNone/>
            </a:pPr>
            <a:r>
              <a:rPr lang="en-US" sz="1200" smtClean="0">
                <a:latin typeface="Courier New" pitchFamily="49" charset="0"/>
                <a:cs typeface="Courier New" pitchFamily="49" charset="0"/>
              </a:rPr>
              <a:t>      </a:t>
            </a:r>
            <a:r>
              <a:rPr lang="en-US" sz="1200" noProof="1" smtClean="0">
                <a:latin typeface="Courier New" pitchFamily="49" charset="0"/>
                <a:cs typeface="Courier New" pitchFamily="49" charset="0"/>
              </a:rPr>
              <a:t>cin.ignore(number_limits&lt;int&gt;::max(), '\n');</a:t>
            </a:r>
          </a:p>
          <a:p>
            <a:pPr marL="0" indent="0" eaLnBrk="1" hangingPunct="1">
              <a:buFont typeface="Wingdings" pitchFamily="2" charset="2"/>
              <a:buNone/>
            </a:pPr>
            <a:r>
              <a:rPr lang="en-US" sz="1200" smtClean="0">
                <a:latin typeface="Courier New" pitchFamily="49" charset="0"/>
                <a:cs typeface="Courier New" pitchFamily="49" charset="0"/>
              </a:rPr>
              <a:t>    …</a:t>
            </a:r>
            <a:endParaRPr lang="en-US" sz="1200" noProof="1" smtClean="0">
              <a:latin typeface="Courier New" pitchFamily="49" charset="0"/>
              <a:cs typeface="Courier New" pitchFamily="49" charset="0"/>
            </a:endParaRPr>
          </a:p>
        </p:txBody>
      </p:sp>
      <p:sp>
        <p:nvSpPr>
          <p:cNvPr id="3" name="Line Callout 1 2"/>
          <p:cNvSpPr/>
          <p:nvPr/>
        </p:nvSpPr>
        <p:spPr>
          <a:xfrm>
            <a:off x="6096000" y="1752600"/>
            <a:ext cx="2286000" cy="1905000"/>
          </a:xfrm>
          <a:prstGeom prst="borderCallout1">
            <a:avLst>
              <a:gd name="adj1" fmla="val 59668"/>
              <a:gd name="adj2" fmla="val -5054"/>
              <a:gd name="adj3" fmla="val 110927"/>
              <a:gd name="adj4" fmla="val -409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When run, </a:t>
            </a:r>
            <a:r>
              <a:rPr lang="en-US" b="0" dirty="0" err="1">
                <a:latin typeface="Courier New" pitchFamily="49" charset="0"/>
                <a:cs typeface="Courier New" pitchFamily="49" charset="0"/>
              </a:rPr>
              <a:t>min_n</a:t>
            </a:r>
            <a:r>
              <a:rPr lang="en-US" b="0" dirty="0"/>
              <a:t>, </a:t>
            </a:r>
            <a:r>
              <a:rPr lang="en-US" b="0" dirty="0" err="1">
                <a:latin typeface="Courier New" pitchFamily="49" charset="0"/>
                <a:cs typeface="Courier New" pitchFamily="49" charset="0"/>
              </a:rPr>
              <a:t>max_n</a:t>
            </a:r>
            <a:r>
              <a:rPr lang="en-US" b="0" dirty="0"/>
              <a:t>, and </a:t>
            </a:r>
            <a:r>
              <a:rPr lang="en-US" b="0" dirty="0" err="1">
                <a:latin typeface="Courier New" pitchFamily="49" charset="0"/>
                <a:cs typeface="Courier New" pitchFamily="49" charset="0"/>
              </a:rPr>
              <a:t>num</a:t>
            </a:r>
            <a:r>
              <a:rPr lang="en-US" b="0" dirty="0"/>
              <a:t> will all have expected values but </a:t>
            </a:r>
            <a:r>
              <a:rPr lang="en-US" b="0" dirty="0" err="1">
                <a:latin typeface="Courier New" pitchFamily="49" charset="0"/>
                <a:cs typeface="Courier New" pitchFamily="49" charset="0"/>
              </a:rPr>
              <a:t>in_range</a:t>
            </a:r>
            <a:r>
              <a:rPr lang="en-US" b="0" dirty="0"/>
              <a:t> will not be correct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20834</TotalTime>
  <Words>10822</Words>
  <Application>Microsoft Office PowerPoint</Application>
  <PresentationFormat>On-screen Show (4:3)</PresentationFormat>
  <Paragraphs>1396</Paragraphs>
  <Slides>161</Slides>
  <Notes>0</Notes>
  <HiddenSlides>0</HiddenSlides>
  <MMClips>0</MMClips>
  <ScaleCrop>false</ScaleCrop>
  <HeadingPairs>
    <vt:vector size="4" baseType="variant">
      <vt:variant>
        <vt:lpstr>Theme</vt:lpstr>
      </vt:variant>
      <vt:variant>
        <vt:i4>1</vt:i4>
      </vt:variant>
      <vt:variant>
        <vt:lpstr>Slide Titles</vt:lpstr>
      </vt:variant>
      <vt:variant>
        <vt:i4>161</vt:i4>
      </vt:variant>
    </vt:vector>
  </HeadingPairs>
  <TitlesOfParts>
    <vt:vector size="162" baseType="lpstr">
      <vt:lpstr>Median</vt:lpstr>
      <vt:lpstr>Chapter 2</vt:lpstr>
      <vt:lpstr>Chapter Objectives</vt:lpstr>
      <vt:lpstr>Chapter Objectives (cont.)</vt:lpstr>
      <vt:lpstr>Program Defects and "Bugs"</vt:lpstr>
      <vt:lpstr>Program Defects and "Bugs"</vt:lpstr>
      <vt:lpstr>Program Defects and "Bugs" (cont.)</vt:lpstr>
      <vt:lpstr>Syntax Errors</vt:lpstr>
      <vt:lpstr>Syntax Errors (cont.)</vt:lpstr>
      <vt:lpstr>Run-time Errors</vt:lpstr>
      <vt:lpstr>Run-time Errors (cont.)</vt:lpstr>
      <vt:lpstr>Run-time Errors: Division by Zero</vt:lpstr>
      <vt:lpstr>Run-time Errors: Division by Zero (cont.)</vt:lpstr>
      <vt:lpstr>Run-time Errors: Division by Zero (cont.)</vt:lpstr>
      <vt:lpstr>Run-time Errors: Division by Zero (cont.)</vt:lpstr>
      <vt:lpstr>Run-time Errors: Division by Zero (cont.)</vt:lpstr>
      <vt:lpstr>Array Index Out of Bounds</vt:lpstr>
      <vt:lpstr>Array Index Out of Bounds (cont.)</vt:lpstr>
      <vt:lpstr>Array Index Out of Bounds (cont.)</vt:lpstr>
      <vt:lpstr>Array Index Out of Bounds (cont.)</vt:lpstr>
      <vt:lpstr>Array Index Out of Bounds (cont.)</vt:lpstr>
      <vt:lpstr>Array Index Out of Bounds (cont.)</vt:lpstr>
      <vt:lpstr>Array Index Out of Bounds (cont.)</vt:lpstr>
      <vt:lpstr>Null Pointer</vt:lpstr>
      <vt:lpstr>Null Pointer (cont.)</vt:lpstr>
      <vt:lpstr>Logic Errors</vt:lpstr>
      <vt:lpstr>Logic Errors (cont.)</vt:lpstr>
      <vt:lpstr>Logic Errors (cont.)</vt:lpstr>
      <vt:lpstr>Exceptions</vt:lpstr>
      <vt:lpstr>Ways to Indicate an Error</vt:lpstr>
      <vt:lpstr>Ways to Indicate an Error (cont.)</vt:lpstr>
      <vt:lpstr>Ways to Indicate an Error (cont.)</vt:lpstr>
      <vt:lpstr>The throw Statement</vt:lpstr>
      <vt:lpstr>The throw Statement (cont.)</vt:lpstr>
      <vt:lpstr>Uncaught Exceptions</vt:lpstr>
      <vt:lpstr>Catching and Handling Exceptions with try and catch Blocks</vt:lpstr>
      <vt:lpstr>Catching and Handling Exceptions with try and catch Blocks (cont.)</vt:lpstr>
      <vt:lpstr>Catching and Handling Exceptions with try and catch Blocks (cont.)</vt:lpstr>
      <vt:lpstr>Catching and Handling Exceptions with try and catch Blocks (cont.)</vt:lpstr>
      <vt:lpstr>Catching and Handling Exceptions with try and catch Blocks</vt:lpstr>
      <vt:lpstr>Catching and Handling Exceptions with try and catch Blocks (cont.)</vt:lpstr>
      <vt:lpstr>Catching and Handling Exceptions with try and catch Blocks (cont.)</vt:lpstr>
      <vt:lpstr>Catching and Handling Exceptions with try and catch Blocks (cont.)</vt:lpstr>
      <vt:lpstr>Catching and Handling Exceptions with try and catch Blocks (cont.)</vt:lpstr>
      <vt:lpstr>Standard Exceptions</vt:lpstr>
      <vt:lpstr>Standard Exceptions (cont.)</vt:lpstr>
      <vt:lpstr>Standard Exceptions (cont.)</vt:lpstr>
      <vt:lpstr>Handling Exceptions to Recover from Errors</vt:lpstr>
      <vt:lpstr>Handling Exceptions to Recover from Errors (cont.)</vt:lpstr>
      <vt:lpstr>Handling Exceptions to Recover from Errors (cont.)</vt:lpstr>
      <vt:lpstr>The Exception Class Hierarchy</vt:lpstr>
      <vt:lpstr>The Exception Class Hierarchy (cont.)</vt:lpstr>
      <vt:lpstr>Catching All Exceptions</vt:lpstr>
      <vt:lpstr>Catching All Exceptions (cont.)</vt:lpstr>
      <vt:lpstr>Testing Programs</vt:lpstr>
      <vt:lpstr>Testing Programs</vt:lpstr>
      <vt:lpstr>Structured Walkthroughs</vt:lpstr>
      <vt:lpstr>Structured Walkthroughs (cont.)</vt:lpstr>
      <vt:lpstr>Levels and Types of Testing</vt:lpstr>
      <vt:lpstr>Levels and Types of Testing (cont.)</vt:lpstr>
      <vt:lpstr>Levels and Types of Testing (cont.)</vt:lpstr>
      <vt:lpstr>Levels and Types of Testing (cont.)</vt:lpstr>
      <vt:lpstr>Levels and Types of Testing (cont.)</vt:lpstr>
      <vt:lpstr>Levels and Types of Testing (cont.)</vt:lpstr>
      <vt:lpstr>Levels and Types of Testing (cont.)</vt:lpstr>
      <vt:lpstr>Levels and Types of Testing (cont.)</vt:lpstr>
      <vt:lpstr>Levels and Types of Testing (cont.)</vt:lpstr>
      <vt:lpstr>Levels and Types of Testing (cont.)</vt:lpstr>
      <vt:lpstr>Preparations for Testing</vt:lpstr>
      <vt:lpstr>Preparations for Testing (cont.)</vt:lpstr>
      <vt:lpstr>Preparations for Testing (cont.)</vt:lpstr>
      <vt:lpstr>Testing Tips for Program Systems</vt:lpstr>
      <vt:lpstr>Testing Tips for Program Systems (cont.)</vt:lpstr>
      <vt:lpstr>Testing Tips for Program Systems (cont.)</vt:lpstr>
      <vt:lpstr>Developing the Test Data</vt:lpstr>
      <vt:lpstr>Developing the Test Data (cont.)</vt:lpstr>
      <vt:lpstr>Testing Boundary Conditions</vt:lpstr>
      <vt:lpstr>Testing Boundary Conditions</vt:lpstr>
      <vt:lpstr>Testing Boundary Conditions</vt:lpstr>
      <vt:lpstr>Testing Boundary Conditions</vt:lpstr>
      <vt:lpstr>Testing Boundary Conditions (cont.)</vt:lpstr>
      <vt:lpstr>Testing Boundary Conditions (cont.)</vt:lpstr>
      <vt:lpstr>Testing Boundary Conditions (cont.)</vt:lpstr>
      <vt:lpstr>Who Does the Testing?</vt:lpstr>
      <vt:lpstr>Who Does the Testing? (cont.)</vt:lpstr>
      <vt:lpstr>Stubs</vt:lpstr>
      <vt:lpstr>Stubs (cont.)</vt:lpstr>
      <vt:lpstr>Drivers</vt:lpstr>
      <vt:lpstr>Testing a Class</vt:lpstr>
      <vt:lpstr>Test Framework</vt:lpstr>
      <vt:lpstr>Regression Testing</vt:lpstr>
      <vt:lpstr>Integration Testing</vt:lpstr>
      <vt:lpstr>Debugging a Program</vt:lpstr>
      <vt:lpstr>Debugging a Program</vt:lpstr>
      <vt:lpstr>Debugging a Program (cont.)</vt:lpstr>
      <vt:lpstr>Debugging a Program (cont.)</vt:lpstr>
      <vt:lpstr>Debugging a Program (cont.)</vt:lpstr>
      <vt:lpstr>Debugging a Program (cont.)</vt:lpstr>
      <vt:lpstr>Debugging a Program (cont.)</vt:lpstr>
      <vt:lpstr>Debugging a Program (cont.)</vt:lpstr>
      <vt:lpstr>Debugging a Program (cont.)</vt:lpstr>
      <vt:lpstr>Debugging a Program (cont.)</vt:lpstr>
      <vt:lpstr>Debugging a Program (cont.)</vt:lpstr>
      <vt:lpstr>Debugging a Program (cont.)</vt:lpstr>
      <vt:lpstr>Using a Debugger</vt:lpstr>
      <vt:lpstr>Starting the Debugger in Eclipse</vt:lpstr>
      <vt:lpstr>Using the Debugger in Eclipse</vt:lpstr>
      <vt:lpstr>The Editor and Debugger Windows in Eclipse</vt:lpstr>
      <vt:lpstr>Reasoning about Programs: Assertions and Loop Invariants</vt:lpstr>
      <vt:lpstr>Reasoning about Programs: Assertions and Loop Invariants</vt:lpstr>
      <vt:lpstr>Assertions</vt:lpstr>
      <vt:lpstr>Assertions (cont.)</vt:lpstr>
      <vt:lpstr>Loop Invariants</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Loop Invariants (cont.)</vt:lpstr>
      <vt:lpstr>The C++ assert Macro</vt:lpstr>
      <vt:lpstr>The C++ assert Macro (cont.)</vt:lpstr>
      <vt:lpstr>Efficiency of Algorithms</vt:lpstr>
      <vt:lpstr>Efficiency of Algorithms</vt:lpstr>
      <vt:lpstr>Efficiency of Algorithms (cont.)</vt:lpstr>
      <vt:lpstr>Efficiency of Algorithms (cont.)</vt:lpstr>
      <vt:lpstr>Efficiency of Algorithms (cont.)</vt:lpstr>
      <vt:lpstr>Efficiency of Algorithms (cont.)</vt:lpstr>
      <vt:lpstr>Efficiency of Algorithms (cont.)</vt:lpstr>
      <vt:lpstr>Efficiency of Algorithms (cont.)</vt:lpstr>
      <vt:lpstr>Efficiency of Algorithms (cont.)</vt:lpstr>
      <vt:lpstr>Efficiency of Algorithms (cont.)</vt:lpstr>
      <vt:lpstr>Efficiency of Algorithms (cont.)</vt:lpstr>
      <vt:lpstr>Big-O Notation</vt:lpstr>
      <vt:lpstr>Big-O Notation (cont.)</vt:lpstr>
      <vt:lpstr>Big-O Notation (cont.)</vt:lpstr>
      <vt:lpstr>Big-O Notation (cont.)</vt:lpstr>
      <vt:lpstr>Formal Definition of Big-O</vt:lpstr>
      <vt:lpstr>Formal Definition of Big-O (cont.)</vt:lpstr>
      <vt:lpstr>Formal Definition of Big-O (cont.)</vt:lpstr>
      <vt:lpstr>Formal Definition of Big-O (cont.)</vt:lpstr>
      <vt:lpstr>Formal Definition of Big-O (cont.)</vt:lpstr>
      <vt:lpstr>Formal Definition of Big-O (cont.)</vt:lpstr>
      <vt:lpstr>Formal Definition of Big-O (cont.)</vt:lpstr>
      <vt:lpstr>Big-O Example 1</vt:lpstr>
      <vt:lpstr>Big-O Example 1 (cont.)</vt:lpstr>
      <vt:lpstr>Big-O Example 2</vt:lpstr>
      <vt:lpstr>Big-O Example 2 (cont.)</vt:lpstr>
      <vt:lpstr>Big-O Example 2 (cont.)</vt:lpstr>
      <vt:lpstr>Big-O Example 2 (cont.)</vt:lpstr>
      <vt:lpstr>Symbols Used in Quantifying Performance</vt:lpstr>
      <vt:lpstr>Common Growth Rates</vt:lpstr>
      <vt:lpstr>Comparing Performance</vt:lpstr>
      <vt:lpstr>Effects of Different Growth Rates</vt:lpstr>
      <vt:lpstr>Algorithms with Exponential and Factorial Growth Rates</vt:lpstr>
      <vt:lpstr>Algorithms with Exponential and Factorial Growth Rates (cont.)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and Class Hierarchies</dc:title>
  <dc:creator>Eliot Moss and Philip King</dc:creator>
  <cp:lastModifiedBy>Robert</cp:lastModifiedBy>
  <cp:revision>427</cp:revision>
  <dcterms:created xsi:type="dcterms:W3CDTF">2004-06-18T19:15:49Z</dcterms:created>
  <dcterms:modified xsi:type="dcterms:W3CDTF">2014-05-07T17:59:23Z</dcterms:modified>
</cp:coreProperties>
</file>